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1352" r:id="rId5"/>
    <p:sldId id="1366" r:id="rId6"/>
    <p:sldId id="1336" r:id="rId7"/>
    <p:sldId id="1340" r:id="rId8"/>
    <p:sldId id="1381" r:id="rId9"/>
    <p:sldId id="1379" r:id="rId10"/>
    <p:sldId id="1380" r:id="rId11"/>
    <p:sldId id="1365" r:id="rId12"/>
    <p:sldId id="1341" r:id="rId13"/>
    <p:sldId id="1348" r:id="rId14"/>
    <p:sldId id="1377" r:id="rId15"/>
    <p:sldId id="1378" r:id="rId16"/>
    <p:sldId id="1345" r:id="rId17"/>
    <p:sldId id="1342" r:id="rId18"/>
    <p:sldId id="1373" r:id="rId19"/>
    <p:sldId id="1376" r:id="rId20"/>
    <p:sldId id="1339" r:id="rId21"/>
    <p:sldId id="1357" r:id="rId22"/>
    <p:sldId id="1351" r:id="rId23"/>
    <p:sldId id="1350" r:id="rId24"/>
    <p:sldId id="1382" r:id="rId25"/>
    <p:sldId id="1363" r:id="rId2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C0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96" autoAdjust="0"/>
  </p:normalViewPr>
  <p:slideViewPr>
    <p:cSldViewPr snapToGrid="0">
      <p:cViewPr varScale="1">
        <p:scale>
          <a:sx n="95" d="100"/>
          <a:sy n="95" d="100"/>
        </p:scale>
        <p:origin x="49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D0F8DD-1CED-4EFD-B069-4F122EA54F7C}" type="datetimeFigureOut">
              <a:rPr lang="es-CO" smtClean="0"/>
              <a:t>28/08/2023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2B2FF-C049-4131-AC58-560737A649FA}" type="slidenum">
              <a:rPr lang="es-CO" smtClean="0"/>
              <a:t>‹Nº›</a:t>
            </a:fld>
            <a:endParaRPr lang="es-CO"/>
          </a:p>
        </p:txBody>
      </p:sp>
    </p:spTree>
    <p:extLst>
      <p:ext uri="{BB962C8B-B14F-4D97-AF65-F5344CB8AC3E}">
        <p14:creationId xmlns:p14="http://schemas.microsoft.com/office/powerpoint/2010/main" val="3519017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bm.com/mx-es/topics/data-model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1</a:t>
            </a:fld>
            <a:endParaRPr lang="es-CO"/>
          </a:p>
        </p:txBody>
      </p:sp>
    </p:spTree>
    <p:extLst>
      <p:ext uri="{BB962C8B-B14F-4D97-AF65-F5344CB8AC3E}">
        <p14:creationId xmlns:p14="http://schemas.microsoft.com/office/powerpoint/2010/main" val="1726145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374151"/>
                </a:solidFill>
                <a:effectLst/>
                <a:latin typeface="Söhne"/>
              </a:rPr>
              <a:t>los procedimientos almacenados son bloques de código SQL predefinidos que se almacenan en la base de datos y se pueden llamar mediante una única instrucción. Son útiles para realizar tareas repetitivas, lógica de negocio compleja o para encapsular operaciones. Se crean utilizando SQL y pueden aceptar parámetros de entrada y devolver resultados.</a:t>
            </a:r>
          </a:p>
          <a:p>
            <a:endParaRPr lang="es-PE"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374151"/>
                </a:solidFill>
                <a:effectLst/>
                <a:latin typeface="Söhne"/>
              </a:rPr>
              <a:t>La teoría detrás de estos conceptos involucra entender cómo funcionan, planificar su implementación, considerar la seguridad, el rendimiento y la eficiencia, y saber cómo depurarlos en caso de problemas.</a:t>
            </a:r>
          </a:p>
          <a:p>
            <a:endParaRPr lang="es-PE"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374151"/>
                </a:solidFill>
                <a:effectLst/>
                <a:latin typeface="Söhne"/>
              </a:rPr>
              <a:t>En resumen, tener conocimientos en la creación, lectura y ejecución de procedimientos almacenados, así como en la gestión de </a:t>
            </a:r>
            <a:r>
              <a:rPr lang="es-ES" b="0" i="0" dirty="0" err="1">
                <a:solidFill>
                  <a:srgbClr val="374151"/>
                </a:solidFill>
                <a:effectLst/>
                <a:latin typeface="Söhne"/>
              </a:rPr>
              <a:t>jobs</a:t>
            </a:r>
            <a:r>
              <a:rPr lang="es-ES" b="0" i="0" dirty="0">
                <a:solidFill>
                  <a:srgbClr val="374151"/>
                </a:solidFill>
                <a:effectLst/>
                <a:latin typeface="Söhne"/>
              </a:rPr>
              <a:t> y el proceso ETL, es crucial para el desarrollo y la administración efectiva de bases de datos y sistemas de información.</a:t>
            </a:r>
          </a:p>
          <a:p>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19</a:t>
            </a:fld>
            <a:endParaRPr lang="es-CO"/>
          </a:p>
        </p:txBody>
      </p:sp>
    </p:spTree>
    <p:extLst>
      <p:ext uri="{BB962C8B-B14F-4D97-AF65-F5344CB8AC3E}">
        <p14:creationId xmlns:p14="http://schemas.microsoft.com/office/powerpoint/2010/main" val="3537057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61616"/>
                </a:solidFill>
                <a:effectLst/>
                <a:latin typeface="Segoe UI" panose="020B0502040204020203" pitchFamily="34" charset="0"/>
              </a:rPr>
              <a:t>Cuando una aplicación o un usuario llama a un procedimiento, la palabra clave EXECUTE o EXEC de </a:t>
            </a:r>
            <a:r>
              <a:rPr lang="es-ES" b="0" i="0" dirty="0" err="1">
                <a:solidFill>
                  <a:srgbClr val="161616"/>
                </a:solidFill>
                <a:effectLst/>
                <a:latin typeface="Segoe UI" panose="020B0502040204020203" pitchFamily="34" charset="0"/>
              </a:rPr>
              <a:t>Transact</a:t>
            </a:r>
            <a:r>
              <a:rPr lang="es-ES" b="0" i="0" dirty="0">
                <a:solidFill>
                  <a:srgbClr val="161616"/>
                </a:solidFill>
                <a:effectLst/>
                <a:latin typeface="Segoe UI" panose="020B0502040204020203" pitchFamily="34" charset="0"/>
              </a:rPr>
              <a:t>-SQL se indica explícitamente en la llamada. Se puede llamar al procedimiento y ejecutarlo sin la palabra clave EXEC si el procedimiento es la primera instrucción del lote de </a:t>
            </a:r>
            <a:r>
              <a:rPr lang="es-ES" b="0" i="0" dirty="0" err="1">
                <a:solidFill>
                  <a:srgbClr val="161616"/>
                </a:solidFill>
                <a:effectLst/>
                <a:latin typeface="Segoe UI" panose="020B0502040204020203" pitchFamily="34" charset="0"/>
              </a:rPr>
              <a:t>Transact</a:t>
            </a:r>
            <a:r>
              <a:rPr lang="es-ES" b="0" i="0" dirty="0">
                <a:solidFill>
                  <a:srgbClr val="161616"/>
                </a:solidFill>
                <a:effectLst/>
                <a:latin typeface="Segoe UI" panose="020B0502040204020203" pitchFamily="34" charset="0"/>
              </a:rPr>
              <a:t>-SQL.</a:t>
            </a:r>
            <a:endParaRPr lang="es-PE" dirty="0"/>
          </a:p>
          <a:p>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20</a:t>
            </a:fld>
            <a:endParaRPr lang="es-CO"/>
          </a:p>
        </p:txBody>
      </p:sp>
    </p:spTree>
    <p:extLst>
      <p:ext uri="{BB962C8B-B14F-4D97-AF65-F5344CB8AC3E}">
        <p14:creationId xmlns:p14="http://schemas.microsoft.com/office/powerpoint/2010/main" val="933804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61616"/>
                </a:solidFill>
                <a:effectLst/>
                <a:latin typeface="Segoe UI" panose="020B0502040204020203" pitchFamily="34" charset="0"/>
              </a:rPr>
              <a:t>Cuando una aplicación o un usuario llama a un procedimiento, la palabra clave EXECUTE o EXEC de </a:t>
            </a:r>
            <a:r>
              <a:rPr lang="es-ES" b="0" i="0" dirty="0" err="1">
                <a:solidFill>
                  <a:srgbClr val="161616"/>
                </a:solidFill>
                <a:effectLst/>
                <a:latin typeface="Segoe UI" panose="020B0502040204020203" pitchFamily="34" charset="0"/>
              </a:rPr>
              <a:t>Transact</a:t>
            </a:r>
            <a:r>
              <a:rPr lang="es-ES" b="0" i="0" dirty="0">
                <a:solidFill>
                  <a:srgbClr val="161616"/>
                </a:solidFill>
                <a:effectLst/>
                <a:latin typeface="Segoe UI" panose="020B0502040204020203" pitchFamily="34" charset="0"/>
              </a:rPr>
              <a:t>-SQL se indica explícitamente en la llamada. Se puede llamar al procedimiento y ejecutarlo sin la palabra clave EXEC si el procedimiento es la primera instrucción del lote de </a:t>
            </a:r>
            <a:r>
              <a:rPr lang="es-ES" b="0" i="0" dirty="0" err="1">
                <a:solidFill>
                  <a:srgbClr val="161616"/>
                </a:solidFill>
                <a:effectLst/>
                <a:latin typeface="Segoe UI" panose="020B0502040204020203" pitchFamily="34" charset="0"/>
              </a:rPr>
              <a:t>Transact</a:t>
            </a:r>
            <a:r>
              <a:rPr lang="es-ES" b="0" i="0" dirty="0">
                <a:solidFill>
                  <a:srgbClr val="161616"/>
                </a:solidFill>
                <a:effectLst/>
                <a:latin typeface="Segoe UI" panose="020B0502040204020203" pitchFamily="34" charset="0"/>
              </a:rPr>
              <a:t>-SQL.</a:t>
            </a:r>
            <a:endParaRPr lang="es-PE" dirty="0"/>
          </a:p>
          <a:p>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21</a:t>
            </a:fld>
            <a:endParaRPr lang="es-CO"/>
          </a:p>
        </p:txBody>
      </p:sp>
    </p:spTree>
    <p:extLst>
      <p:ext uri="{BB962C8B-B14F-4D97-AF65-F5344CB8AC3E}">
        <p14:creationId xmlns:p14="http://schemas.microsoft.com/office/powerpoint/2010/main" val="23593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C33"/>
                </a:solidFill>
                <a:effectLst/>
                <a:latin typeface="Graphik"/>
              </a:rPr>
              <a:t>os diagramas ER se usan a menudo para diseñar o depurar bases de datos relacionales en los campos de ingeniería de software, sistemas de información empresarial, educación e investigación. También conocidos como los ERD o modelos ER, emplean un conjunto definido de símbolos, tales como rectángulos, diamantes, óvalos y líneas de conexión para representar la interconexión de entidades, relaciones y sus atributos. Son un reflejo de la estructura gramatical y emplean entidades como sustantivos y relaciones como verbos.</a:t>
            </a:r>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3</a:t>
            </a:fld>
            <a:endParaRPr lang="es-CO"/>
          </a:p>
        </p:txBody>
      </p:sp>
    </p:spTree>
    <p:extLst>
      <p:ext uri="{BB962C8B-B14F-4D97-AF65-F5344CB8AC3E}">
        <p14:creationId xmlns:p14="http://schemas.microsoft.com/office/powerpoint/2010/main" val="2650660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Arial" panose="020B0604020202020204" pitchFamily="34" charset="0"/>
                <a:cs typeface="Arial" panose="020B0604020202020204" pitchFamily="34" charset="0"/>
              </a:rPr>
              <a:t>En esencia, un ERD es una herramienta clave para un desarrollo exitoso y un mantenimiento efectivo del software.</a:t>
            </a:r>
          </a:p>
          <a:p>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6</a:t>
            </a:fld>
            <a:endParaRPr lang="es-CO"/>
          </a:p>
        </p:txBody>
      </p:sp>
    </p:spTree>
    <p:extLst>
      <p:ext uri="{BB962C8B-B14F-4D97-AF65-F5344CB8AC3E}">
        <p14:creationId xmlns:p14="http://schemas.microsoft.com/office/powerpoint/2010/main" val="2648458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7</a:t>
            </a:fld>
            <a:endParaRPr lang="es-CO"/>
          </a:p>
        </p:txBody>
      </p:sp>
    </p:spTree>
    <p:extLst>
      <p:ext uri="{BB962C8B-B14F-4D97-AF65-F5344CB8AC3E}">
        <p14:creationId xmlns:p14="http://schemas.microsoft.com/office/powerpoint/2010/main" val="1646103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Entidades: </a:t>
            </a:r>
            <a:r>
              <a:rPr lang="es-ES" b="0" i="0" dirty="0">
                <a:solidFill>
                  <a:srgbClr val="343541"/>
                </a:solidFill>
                <a:effectLst/>
                <a:latin typeface="Söhne"/>
              </a:rPr>
              <a:t>Las entidades, que suelen representarse en forma de rectángulo, son sustantivos (como objetos, personas, conceptos o eventos). Diferentes símbolos suelen reflejar distintos tipos de entidades. Por ejemplo, un conjunto de entidades fuerte suele representarse mediante un rectángulo, mientras que un conjunto de entidades débil se ilustra como un rectángulo doble.</a:t>
            </a:r>
          </a:p>
          <a:p>
            <a:endParaRPr lang="es-PE" dirty="0"/>
          </a:p>
          <a:p>
            <a:pPr algn="l" fontAlgn="base"/>
            <a:r>
              <a:rPr lang="es-ES" b="1" i="0" dirty="0">
                <a:solidFill>
                  <a:srgbClr val="050038"/>
                </a:solidFill>
                <a:effectLst/>
                <a:latin typeface="var(--wcds-font-primary)"/>
              </a:rPr>
              <a:t>Atributos</a:t>
            </a:r>
          </a:p>
          <a:p>
            <a:pPr algn="l" fontAlgn="base"/>
            <a:r>
              <a:rPr lang="es-ES" b="0" i="0" dirty="0">
                <a:effectLst/>
                <a:latin typeface="Formular"/>
              </a:rPr>
              <a:t>Los atributos son las características de una entidad. Por ejemplo, supongamos que su diagrama ER representa el software que utilizan los estudiantes para solicitar plaza en la universidad. Bajo la entidad "Estudiante", la siguiente información se mencionará como atributos: </a:t>
            </a:r>
            <a:r>
              <a:rPr lang="es-ES" b="0" i="0" dirty="0" err="1">
                <a:effectLst/>
                <a:latin typeface="Formular"/>
              </a:rPr>
              <a:t>Número_de_estudiante</a:t>
            </a:r>
            <a:r>
              <a:rPr lang="es-ES" b="0" i="0" dirty="0">
                <a:effectLst/>
                <a:latin typeface="Formular"/>
              </a:rPr>
              <a:t>, </a:t>
            </a:r>
            <a:r>
              <a:rPr lang="es-ES" b="0" i="0" dirty="0" err="1">
                <a:effectLst/>
                <a:latin typeface="Formular"/>
              </a:rPr>
              <a:t>Nombre_de_estudiante</a:t>
            </a:r>
            <a:r>
              <a:rPr lang="es-ES" b="0" i="0" dirty="0">
                <a:effectLst/>
                <a:latin typeface="Formular"/>
              </a:rPr>
              <a:t> y </a:t>
            </a:r>
            <a:r>
              <a:rPr lang="es-ES" b="0" i="0" dirty="0" err="1">
                <a:effectLst/>
                <a:latin typeface="Formular"/>
              </a:rPr>
              <a:t>Curso_de_estudio</a:t>
            </a:r>
            <a:r>
              <a:rPr lang="es-ES" b="0" i="0" dirty="0">
                <a:effectLst/>
                <a:latin typeface="Formular"/>
              </a:rPr>
              <a:t>.</a:t>
            </a:r>
          </a:p>
          <a:p>
            <a:pPr algn="l" fontAlgn="base"/>
            <a:endParaRPr lang="es-ES" b="0" i="0" dirty="0">
              <a:effectLst/>
              <a:latin typeface="Formular"/>
            </a:endParaRPr>
          </a:p>
          <a:p>
            <a:pPr algn="l" fontAlgn="base"/>
            <a:r>
              <a:rPr lang="es-ES" b="1" i="0" dirty="0">
                <a:solidFill>
                  <a:srgbClr val="050038"/>
                </a:solidFill>
                <a:effectLst/>
                <a:latin typeface="var(--wcds-font-primary)"/>
              </a:rPr>
              <a:t>Relaciones</a:t>
            </a:r>
          </a:p>
          <a:p>
            <a:pPr algn="l" fontAlgn="base"/>
            <a:r>
              <a:rPr lang="es-ES" b="0" i="0" dirty="0">
                <a:effectLst/>
                <a:latin typeface="Formular"/>
              </a:rPr>
              <a:t>En un diagrama ER, las líneas y flechas de conexión tienen etiquetas. Estas etiquetas representan cómo interactúan las entidades, mostrando al desarrollador las relaciones entre ellas. Los diferentes tipos de líneas de conexión también tienen diferentes significados y mostrarán a los desarrolladores cuántos datos fluyen de una entidad a la siguiente. Se trata de relaciones cardinales, que se explicarán con más detalle más adelante. Con estos tres componentes, los desarrolladores pueden mapear los elementos clave de una base de datos nueva o existente.</a:t>
            </a:r>
          </a:p>
          <a:p>
            <a:pPr algn="l" fontAlgn="base"/>
            <a:endParaRPr lang="es-ES" b="0" i="0" dirty="0">
              <a:effectLst/>
              <a:latin typeface="Formular"/>
            </a:endParaRPr>
          </a:p>
          <a:p>
            <a:endParaRPr lang="es-PE" dirty="0"/>
          </a:p>
          <a:p>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8</a:t>
            </a:fld>
            <a:endParaRPr lang="es-CO"/>
          </a:p>
        </p:txBody>
      </p:sp>
    </p:spTree>
    <p:extLst>
      <p:ext uri="{BB962C8B-B14F-4D97-AF65-F5344CB8AC3E}">
        <p14:creationId xmlns:p14="http://schemas.microsoft.com/office/powerpoint/2010/main" val="310204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61616"/>
                </a:solidFill>
                <a:effectLst/>
                <a:latin typeface="IBM Plex Sans" panose="020F0502020204030204" pitchFamily="34" charset="0"/>
              </a:rPr>
              <a:t>Un esquema de base de datos define cómo se organizan los datos dentro de una base de datos relacional. Esto incluye restricciones lógicas como, por ejemplo, nombres de tablas, campos, tipos de datos y las relaciones entre estas entidades. Los esquemas suelen utilizar representaciones visuales para comunicar la arquitectura de la base de datos, convirtiéndose en la base de la disciplina de gestión de datos de una organización. Este proceso de diseño de esquemas de bases de datos también se conoce como </a:t>
            </a:r>
            <a:r>
              <a:rPr lang="es-ES" b="0" i="0" u="none" strike="noStrike" dirty="0">
                <a:solidFill>
                  <a:srgbClr val="0062FE"/>
                </a:solidFill>
                <a:effectLst/>
                <a:latin typeface="IBM Plex Sans" panose="020F0502020204030204" pitchFamily="34" charset="0"/>
                <a:hlinkClick r:id="rId3"/>
              </a:rPr>
              <a:t>modelado de datos</a:t>
            </a:r>
            <a:r>
              <a:rPr lang="es-ES" b="0" i="0" dirty="0">
                <a:solidFill>
                  <a:srgbClr val="161616"/>
                </a:solidFill>
                <a:effectLst/>
                <a:latin typeface="IBM Plex Sans" panose="020F0502020204030204" pitchFamily="34" charset="0"/>
              </a:rPr>
              <a:t>.</a:t>
            </a:r>
          </a:p>
          <a:p>
            <a:r>
              <a:rPr lang="es-ES" b="0" i="0" dirty="0">
                <a:solidFill>
                  <a:srgbClr val="161616"/>
                </a:solidFill>
                <a:effectLst/>
                <a:latin typeface="IBM Plex Sans" panose="020B0503050203000203" pitchFamily="34" charset="0"/>
              </a:rPr>
              <a:t>Por ejemplo, puede ayudar a los administradores de bases de datos a gestionar los procesos de normalización para evitar la duplicación de datos. </a:t>
            </a:r>
          </a:p>
          <a:p>
            <a:endParaRPr lang="es-ES" b="0" i="0" dirty="0">
              <a:solidFill>
                <a:srgbClr val="161616"/>
              </a:solidFill>
              <a:effectLst/>
              <a:latin typeface="IBM Plex Sans" panose="020B0503050203000203" pitchFamily="34" charset="0"/>
            </a:endParaRPr>
          </a:p>
          <a:p>
            <a:r>
              <a:rPr lang="es-ES" b="0" i="0" dirty="0">
                <a:solidFill>
                  <a:srgbClr val="161616"/>
                </a:solidFill>
                <a:effectLst/>
                <a:latin typeface="IBM Plex Sans" panose="020B0503050203000203" pitchFamily="34" charset="0"/>
              </a:rPr>
              <a:t>Las base de datos son representaciones d </a:t>
            </a:r>
            <a:r>
              <a:rPr lang="es-ES" b="0" i="0" dirty="0" err="1">
                <a:solidFill>
                  <a:srgbClr val="161616"/>
                </a:solidFill>
                <a:effectLst/>
                <a:latin typeface="IBM Plex Sans" panose="020B0503050203000203" pitchFamily="34" charset="0"/>
              </a:rPr>
              <a:t>eobjetos</a:t>
            </a:r>
            <a:r>
              <a:rPr lang="es-ES" b="0" i="0" dirty="0">
                <a:solidFill>
                  <a:srgbClr val="161616"/>
                </a:solidFill>
                <a:effectLst/>
                <a:latin typeface="IBM Plex Sans" panose="020B0503050203000203" pitchFamily="34" charset="0"/>
              </a:rPr>
              <a:t> y situaciones del mundo real.</a:t>
            </a:r>
          </a:p>
          <a:p>
            <a:r>
              <a:rPr lang="es-ES" b="0" i="0" dirty="0">
                <a:solidFill>
                  <a:srgbClr val="161616"/>
                </a:solidFill>
                <a:effectLst/>
                <a:latin typeface="IBM Plex Sans" panose="020B0503050203000203" pitchFamily="34" charset="0"/>
              </a:rPr>
              <a:t>-&gt; su objetivo es obtener un conjunto de datos y un conjunto de operaciones sobre ellos, que permitan satisfacer las necesidades de la organización.</a:t>
            </a:r>
          </a:p>
          <a:p>
            <a:endParaRPr lang="es-ES" b="0" i="0" dirty="0">
              <a:solidFill>
                <a:srgbClr val="161616"/>
              </a:solidFill>
              <a:effectLst/>
              <a:latin typeface="IBM Plex Sans" panose="020B0503050203000203" pitchFamily="34" charset="0"/>
            </a:endParaRPr>
          </a:p>
          <a:p>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12</a:t>
            </a:fld>
            <a:endParaRPr lang="es-CO"/>
          </a:p>
        </p:txBody>
      </p:sp>
    </p:spTree>
    <p:extLst>
      <p:ext uri="{BB962C8B-B14F-4D97-AF65-F5344CB8AC3E}">
        <p14:creationId xmlns:p14="http://schemas.microsoft.com/office/powerpoint/2010/main" val="875172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61616"/>
                </a:solidFill>
                <a:effectLst/>
                <a:latin typeface="inherit"/>
              </a:rPr>
              <a:t>Los esquemas conceptuales ofrecen una visión general de lo que contendrá el sistema, cómo se organizará y qué normas empresariales están involucradas. Los modelos conceptuales generalmente se crean como parte del proceso de recopilación de los requisitos iniciales del proyecto.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61616"/>
                </a:solidFill>
                <a:effectLst/>
                <a:latin typeface="inherit"/>
              </a:rPr>
              <a:t>-&gt; </a:t>
            </a:r>
            <a:r>
              <a:rPr lang="es-ES" b="0" i="0" dirty="0">
                <a:solidFill>
                  <a:srgbClr val="202122"/>
                </a:solidFill>
                <a:effectLst/>
                <a:latin typeface="Arial" panose="020B0604020202020204" pitchFamily="34" charset="0"/>
              </a:rPr>
              <a:t>Los esquemas conceptuales pueden ser identificados por tres principales características: la jerarquización, la síntesis y el impacto visual.</a:t>
            </a:r>
            <a:endParaRPr lang="es-ES" b="0" i="0" dirty="0">
              <a:solidFill>
                <a:srgbClr val="161616"/>
              </a:solidFill>
              <a:effectLst/>
              <a:latin typeface="inherit"/>
            </a:endParaRPr>
          </a:p>
          <a:p>
            <a:endParaRPr lang="es-PE" dirty="0"/>
          </a:p>
          <a:p>
            <a:endParaRPr lang="es-PE"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61616"/>
                </a:solidFill>
                <a:effectLst/>
                <a:latin typeface="inherit"/>
              </a:rPr>
              <a:t>Los esquemas de bases de datos lógicas son menos abstractos en comparación con los esquemas conceptuales. Definen claramente los objetos del esquema con información, como nombres de tablas, nombres de campos, relaciones de entidades y restricciones de integridad, es decir, cualquier regla que gestione la base de datos. Sin embargo, normalmente no incluyen ningún requisito técnico.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61616"/>
                </a:solidFill>
                <a:effectLst/>
                <a:latin typeface="inherit"/>
              </a:rPr>
              <a:t>-&gt; es un mapa de entidades y sus atributos y las relaciones</a:t>
            </a:r>
          </a:p>
          <a:p>
            <a:endParaRPr lang="es-PE"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61616"/>
                </a:solidFill>
                <a:effectLst/>
                <a:latin typeface="inherit"/>
              </a:rPr>
              <a:t>Los esquemas de bases de datos físicas proporcionan la información técnica de la que carece el tipo de esquema de base de datos lógico, además de la información contextual, como nombres de tablas, nombres de campos, relaciones entre entidades, etc. Es decir, también incluye la sintaxis que se utilizará para crear estas estructuras de datos dentro del almacenamiento en disco.</a:t>
            </a:r>
          </a:p>
          <a:p>
            <a:r>
              <a:rPr lang="es-ES" b="0" i="0" dirty="0">
                <a:solidFill>
                  <a:srgbClr val="161616"/>
                </a:solidFill>
                <a:effectLst/>
                <a:latin typeface="inherit"/>
              </a:rPr>
              <a:t>-&gt; es una aplicación de un esquema </a:t>
            </a:r>
            <a:r>
              <a:rPr lang="es-ES" b="0" i="0" dirty="0" err="1">
                <a:solidFill>
                  <a:srgbClr val="161616"/>
                </a:solidFill>
                <a:effectLst/>
                <a:latin typeface="inherit"/>
              </a:rPr>
              <a:t>logico</a:t>
            </a:r>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13</a:t>
            </a:fld>
            <a:endParaRPr lang="es-CO"/>
          </a:p>
        </p:txBody>
      </p:sp>
    </p:spTree>
    <p:extLst>
      <p:ext uri="{BB962C8B-B14F-4D97-AF65-F5344CB8AC3E}">
        <p14:creationId xmlns:p14="http://schemas.microsoft.com/office/powerpoint/2010/main" val="524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Estos modelos de diseño ofrecen enfoques y estructuras específicas para satisfacer diversas necesidades en la gestión y organización de bases de datos. Cada modelo tiene sus propias ventajas y desventajas según el contexto de la aplicación.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61616"/>
                </a:solidFill>
                <a:effectLst/>
                <a:latin typeface="IBM Plex Sans" panose="020B0503050203000203" pitchFamily="34" charset="0"/>
              </a:rPr>
              <a:t>un esquema de estrella es un tipo de esquema de base de datos relacional que se compone de una única tabla central de hechos rodeada de tablas de dimensiones. Esto tiende a considerarse un esquema más simple en comparación con el esquema de copo de nieve.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61616"/>
              </a:solidFill>
              <a:effectLst/>
              <a:latin typeface="IBM Plex Sans" panose="020B050305020300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61616"/>
                </a:solidFill>
                <a:effectLst/>
                <a:latin typeface="IBM Plex Sans" panose="020B0503050203000203" pitchFamily="34" charset="0"/>
              </a:rPr>
              <a:t>Un esquema de copo de nieve consta de una tabla de hechos que está conectada a muchas tablas de dimensiones, que pueden conectarse a otras tablas de dimensiones a través de una relación de muchos a uno. Este esquema ofrece la ventaja de bajos niveles de redundancia de datos, pero no es tan efectivo en lo que respecta al rendimiento de las consultas.</a:t>
            </a:r>
            <a:endParaRPr lang="es-CO" dirty="0"/>
          </a:p>
          <a:p>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15</a:t>
            </a:fld>
            <a:endParaRPr lang="es-CO"/>
          </a:p>
        </p:txBody>
      </p:sp>
    </p:spTree>
    <p:extLst>
      <p:ext uri="{BB962C8B-B14F-4D97-AF65-F5344CB8AC3E}">
        <p14:creationId xmlns:p14="http://schemas.microsoft.com/office/powerpoint/2010/main" val="409170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1" i="0" dirty="0">
                <a:effectLst/>
                <a:latin typeface="Söhne"/>
              </a:rPr>
              <a:t>JOIN (INNER JOIN):</a:t>
            </a:r>
            <a:r>
              <a:rPr lang="es-ES" b="0" i="0" dirty="0">
                <a:effectLst/>
                <a:latin typeface="Söhne"/>
              </a:rPr>
              <a:t> Combina filas de dos o más tablas basadas en una condición de igualdad entre las columnas. Solo muestra las filas que tienen coincidencias en ambas tablas.</a:t>
            </a:r>
          </a:p>
          <a:p>
            <a:pPr algn="l">
              <a:buFont typeface="Arial" panose="020B0604020202020204" pitchFamily="34" charset="0"/>
              <a:buChar char="•"/>
            </a:pPr>
            <a:r>
              <a:rPr lang="es-ES" b="1" i="0" dirty="0">
                <a:effectLst/>
                <a:latin typeface="Söhne"/>
              </a:rPr>
              <a:t>LEFT JOIN (LEFT OUTER JOIN):</a:t>
            </a:r>
            <a:r>
              <a:rPr lang="es-ES" b="0" i="0" dirty="0">
                <a:effectLst/>
                <a:latin typeface="Söhne"/>
              </a:rPr>
              <a:t> Combina todas las filas de la primera tabla con las coincidentes de la segunda tabla. Si no hay coincidencia, las columnas de la segunda tabla contendrán valores nulos.</a:t>
            </a:r>
          </a:p>
          <a:p>
            <a:pPr algn="l">
              <a:buFont typeface="Arial" panose="020B0604020202020204" pitchFamily="34" charset="0"/>
              <a:buChar char="•"/>
            </a:pPr>
            <a:r>
              <a:rPr lang="es-ES" b="1" i="0" dirty="0">
                <a:effectLst/>
                <a:latin typeface="Söhne"/>
              </a:rPr>
              <a:t>RIGHT JOIN (RIGHT OUTER JOIN):</a:t>
            </a:r>
            <a:r>
              <a:rPr lang="es-ES" b="0" i="0" dirty="0">
                <a:effectLst/>
                <a:latin typeface="Söhne"/>
              </a:rPr>
              <a:t> Similar al LEFT JOIN, pero muestra todas las filas de la segunda tabla y las coincidentes de la primera tabla.</a:t>
            </a:r>
          </a:p>
          <a:p>
            <a:pPr algn="l">
              <a:buFont typeface="Arial" panose="020B0604020202020204" pitchFamily="34" charset="0"/>
              <a:buChar char="•"/>
            </a:pPr>
            <a:r>
              <a:rPr lang="es-ES" b="1" i="0" dirty="0">
                <a:effectLst/>
                <a:latin typeface="Söhne"/>
              </a:rPr>
              <a:t>FULL JOIN (FULL OUTER JOIN):</a:t>
            </a:r>
            <a:r>
              <a:rPr lang="es-ES" b="0" i="0" dirty="0">
                <a:effectLst/>
                <a:latin typeface="Söhne"/>
              </a:rPr>
              <a:t> Combina todas las filas de ambas tablas, mostrando coincidencias y no coincidencias en ambas tablas.</a:t>
            </a:r>
          </a:p>
          <a:p>
            <a:pPr algn="l">
              <a:buFont typeface="Arial" panose="020B0604020202020204" pitchFamily="34" charset="0"/>
              <a:buChar char="•"/>
            </a:pPr>
            <a:r>
              <a:rPr lang="es-ES" b="1" i="0" dirty="0">
                <a:effectLst/>
                <a:latin typeface="Söhne"/>
              </a:rPr>
              <a:t>CROSS JOIN (CARTESIAN JOIN):</a:t>
            </a:r>
            <a:r>
              <a:rPr lang="es-ES" b="0" i="0" dirty="0">
                <a:effectLst/>
                <a:latin typeface="Söhne"/>
              </a:rPr>
              <a:t> Genera todas las combinaciones posibles entre las filas de dos tablas, lo que puede resultar en un gran número de resultados.</a:t>
            </a:r>
          </a:p>
          <a:p>
            <a:endParaRPr lang="es-PE" dirty="0"/>
          </a:p>
          <a:p>
            <a:r>
              <a:rPr lang="es-ES" b="0" i="0" dirty="0">
                <a:solidFill>
                  <a:srgbClr val="374151"/>
                </a:solidFill>
                <a:effectLst/>
                <a:latin typeface="Söhne"/>
              </a:rPr>
              <a:t>Estas sentencias permiten obtener información valiosa al combinar y analizar datos de múltiples tablas, lo que es esencial para consultas avanzadas y análisis de bases de datos.</a:t>
            </a:r>
            <a:endParaRPr lang="es-PE" dirty="0"/>
          </a:p>
        </p:txBody>
      </p:sp>
      <p:sp>
        <p:nvSpPr>
          <p:cNvPr id="4" name="Marcador de número de diapositiva 3"/>
          <p:cNvSpPr>
            <a:spLocks noGrp="1"/>
          </p:cNvSpPr>
          <p:nvPr>
            <p:ph type="sldNum" sz="quarter" idx="5"/>
          </p:nvPr>
        </p:nvSpPr>
        <p:spPr/>
        <p:txBody>
          <a:bodyPr/>
          <a:lstStyle/>
          <a:p>
            <a:fld id="{E702B2FF-C049-4131-AC58-560737A649FA}" type="slidenum">
              <a:rPr lang="es-CO" smtClean="0"/>
              <a:t>18</a:t>
            </a:fld>
            <a:endParaRPr lang="es-CO"/>
          </a:p>
        </p:txBody>
      </p:sp>
    </p:spTree>
    <p:extLst>
      <p:ext uri="{BB962C8B-B14F-4D97-AF65-F5344CB8AC3E}">
        <p14:creationId xmlns:p14="http://schemas.microsoft.com/office/powerpoint/2010/main" val="3931690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9.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svg"/><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 Id="rId4" Type="http://schemas.openxmlformats.org/officeDocument/2006/relationships/image" Target="../media/image4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36.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7.sv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s">
    <p:spTree>
      <p:nvGrpSpPr>
        <p:cNvPr id="1" name=""/>
        <p:cNvGrpSpPr/>
        <p:nvPr/>
      </p:nvGrpSpPr>
      <p:grpSpPr>
        <a:xfrm>
          <a:off x="0" y="0"/>
          <a:ext cx="0" cy="0"/>
          <a:chOff x="0" y="0"/>
          <a:chExt cx="0" cy="0"/>
        </a:xfrm>
      </p:grpSpPr>
      <p:pic>
        <p:nvPicPr>
          <p:cNvPr id="6" name="Imagen 5" descr="Imagen en blanco y negro&#10;&#10;Descripción generada automáticamente con confianza media">
            <a:extLst>
              <a:ext uri="{FF2B5EF4-FFF2-40B4-BE49-F238E27FC236}">
                <a16:creationId xmlns:a16="http://schemas.microsoft.com/office/drawing/2014/main" id="{91EDE474-F2BE-4121-92F3-DA22862F39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068"/>
          <a:stretch/>
        </p:blipFill>
        <p:spPr>
          <a:xfrm>
            <a:off x="0" y="0"/>
            <a:ext cx="12192000" cy="6858001"/>
          </a:xfrm>
          <a:prstGeom prst="rect">
            <a:avLst/>
          </a:prstGeom>
        </p:spPr>
      </p:pic>
      <p:pic>
        <p:nvPicPr>
          <p:cNvPr id="8" name="Imagen 7" descr="Dibujo con letras blancas&#10;&#10;Descripción generada automáticamente con confianza media">
            <a:extLst>
              <a:ext uri="{FF2B5EF4-FFF2-40B4-BE49-F238E27FC236}">
                <a16:creationId xmlns:a16="http://schemas.microsoft.com/office/drawing/2014/main" id="{0B8F7C66-8754-4A35-AC85-25489D5311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pic>
        <p:nvPicPr>
          <p:cNvPr id="12" name="Gráfico 11">
            <a:extLst>
              <a:ext uri="{FF2B5EF4-FFF2-40B4-BE49-F238E27FC236}">
                <a16:creationId xmlns:a16="http://schemas.microsoft.com/office/drawing/2014/main" id="{A77FDAE8-62E4-413F-BF4D-7871C2A9DCB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80879" y="5024781"/>
            <a:ext cx="2031239" cy="648660"/>
          </a:xfrm>
          <a:prstGeom prst="rect">
            <a:avLst/>
          </a:prstGeom>
        </p:spPr>
      </p:pic>
      <p:sp>
        <p:nvSpPr>
          <p:cNvPr id="3" name="Marcador de texto 2">
            <a:extLst>
              <a:ext uri="{FF2B5EF4-FFF2-40B4-BE49-F238E27FC236}">
                <a16:creationId xmlns:a16="http://schemas.microsoft.com/office/drawing/2014/main" id="{ED285E39-F5FD-4CAB-B42E-F57CEDAEFE3D}"/>
              </a:ext>
            </a:extLst>
          </p:cNvPr>
          <p:cNvSpPr>
            <a:spLocks noGrp="1"/>
          </p:cNvSpPr>
          <p:nvPr>
            <p:ph type="body" sz="quarter" idx="10" hasCustomPrompt="1"/>
          </p:nvPr>
        </p:nvSpPr>
        <p:spPr>
          <a:xfrm>
            <a:off x="6337473" y="2326452"/>
            <a:ext cx="4718050" cy="1492250"/>
          </a:xfrm>
        </p:spPr>
        <p:txBody>
          <a:bodyPr>
            <a:noAutofit/>
          </a:bodyPr>
          <a:lstStyle>
            <a:lvl1pPr marL="0" indent="0" algn="ctr">
              <a:buNone/>
              <a:defRPr sz="4000" b="1">
                <a:solidFill>
                  <a:schemeClr val="bg1"/>
                </a:solidFill>
                <a:latin typeface="Arial" panose="020B0604020202020204" pitchFamily="34"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TÍTULO ROBOTO 40 MAYÚSCULA NEGRITA </a:t>
            </a:r>
            <a:endParaRPr lang="es-CO" dirty="0"/>
          </a:p>
        </p:txBody>
      </p:sp>
      <p:sp>
        <p:nvSpPr>
          <p:cNvPr id="14" name="Marcador de texto 13">
            <a:extLst>
              <a:ext uri="{FF2B5EF4-FFF2-40B4-BE49-F238E27FC236}">
                <a16:creationId xmlns:a16="http://schemas.microsoft.com/office/drawing/2014/main" id="{10B293A7-6409-4A40-A8BC-4AE6BB468A4B}"/>
              </a:ext>
            </a:extLst>
          </p:cNvPr>
          <p:cNvSpPr>
            <a:spLocks noGrp="1"/>
          </p:cNvSpPr>
          <p:nvPr>
            <p:ph type="body" sz="quarter" idx="11" hasCustomPrompt="1"/>
          </p:nvPr>
        </p:nvSpPr>
        <p:spPr>
          <a:xfrm>
            <a:off x="6540500" y="4295775"/>
            <a:ext cx="4432300" cy="450850"/>
          </a:xfrm>
        </p:spPr>
        <p:txBody>
          <a:bodyPr>
            <a:normAutofit/>
          </a:bodyPr>
          <a:lstStyle>
            <a:lvl1pPr marL="0" indent="0" algn="ctr">
              <a:buNone/>
              <a:defRPr sz="2500">
                <a:solidFill>
                  <a:schemeClr val="bg1"/>
                </a:solidFill>
                <a:latin typeface="Arial" panose="020B0604020202020204" pitchFamily="34" charset="0"/>
                <a:ea typeface="Roboto" pitchFamily="2" charset="0"/>
                <a:cs typeface="Arial" panose="020B0604020202020204" pitchFamily="34" charset="0"/>
              </a:defRPr>
            </a:lvl1pPr>
          </a:lstStyle>
          <a:p>
            <a:pPr lvl="0"/>
            <a:r>
              <a:rPr lang="es-ES" dirty="0"/>
              <a:t>Complemento Arial 25</a:t>
            </a:r>
            <a:endParaRPr lang="es-CO" dirty="0"/>
          </a:p>
        </p:txBody>
      </p:sp>
      <p:pic>
        <p:nvPicPr>
          <p:cNvPr id="4" name="Gráfico 3">
            <a:extLst>
              <a:ext uri="{FF2B5EF4-FFF2-40B4-BE49-F238E27FC236}">
                <a16:creationId xmlns:a16="http://schemas.microsoft.com/office/drawing/2014/main" id="{F2CCDB67-16D6-42EE-9F05-5F06A8C8B0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29747" y="1143407"/>
            <a:ext cx="5024781" cy="5024781"/>
          </a:xfrm>
          <a:prstGeom prst="rect">
            <a:avLst/>
          </a:prstGeom>
        </p:spPr>
      </p:pic>
    </p:spTree>
    <p:extLst>
      <p:ext uri="{BB962C8B-B14F-4D97-AF65-F5344CB8AC3E}">
        <p14:creationId xmlns:p14="http://schemas.microsoft.com/office/powerpoint/2010/main" val="169072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 name="Marcador de texto 2">
            <a:extLst>
              <a:ext uri="{FF2B5EF4-FFF2-40B4-BE49-F238E27FC236}">
                <a16:creationId xmlns:a16="http://schemas.microsoft.com/office/drawing/2014/main" id="{2F318242-9685-4809-9D26-B49A5B36289E}"/>
              </a:ext>
            </a:extLst>
          </p:cNvPr>
          <p:cNvSpPr>
            <a:spLocks noGrp="1"/>
          </p:cNvSpPr>
          <p:nvPr>
            <p:ph type="body" sz="quarter" idx="13" hasCustomPrompt="1"/>
          </p:nvPr>
        </p:nvSpPr>
        <p:spPr>
          <a:xfrm>
            <a:off x="4523874" y="1700665"/>
            <a:ext cx="6869839" cy="595766"/>
          </a:xfrm>
        </p:spPr>
        <p:txBody>
          <a:bodyPr>
            <a:normAutofit/>
          </a:bodyPr>
          <a:lstStyle>
            <a:lvl1pPr marL="0" indent="0">
              <a:buNone/>
              <a:defRPr sz="3000" b="1">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 ROBOTO 30</a:t>
            </a:r>
            <a:endParaRPr lang="es-CO" dirty="0"/>
          </a:p>
        </p:txBody>
      </p:sp>
      <p:sp>
        <p:nvSpPr>
          <p:cNvPr id="5" name="Marcador de texto 7">
            <a:extLst>
              <a:ext uri="{FF2B5EF4-FFF2-40B4-BE49-F238E27FC236}">
                <a16:creationId xmlns:a16="http://schemas.microsoft.com/office/drawing/2014/main" id="{F69CBAA3-EF68-48E1-9E2D-EC27E33D5CAB}"/>
              </a:ext>
            </a:extLst>
          </p:cNvPr>
          <p:cNvSpPr>
            <a:spLocks noGrp="1"/>
          </p:cNvSpPr>
          <p:nvPr>
            <p:ph type="body" sz="quarter" idx="14" hasCustomPrompt="1"/>
          </p:nvPr>
        </p:nvSpPr>
        <p:spPr>
          <a:xfrm>
            <a:off x="4523874" y="2600776"/>
            <a:ext cx="6869839" cy="3875088"/>
          </a:xfrm>
        </p:spPr>
        <p:txBody>
          <a:bodyPr>
            <a:normAutofit/>
          </a:bodyPr>
          <a:lstStyle>
            <a:lvl1pPr marL="0" indent="0">
              <a:buNone/>
              <a:defRPr sz="180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7" name="Imagen 6" descr="Mano sosteniendo un celular en la mano&#10;&#10;Descripción generada automáticamente">
            <a:extLst>
              <a:ext uri="{FF2B5EF4-FFF2-40B4-BE49-F238E27FC236}">
                <a16:creationId xmlns:a16="http://schemas.microsoft.com/office/drawing/2014/main" id="{37F07655-CE98-4F3B-80E7-0485DEAF48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71973"/>
            <a:ext cx="4357093" cy="5386027"/>
          </a:xfrm>
          <a:prstGeom prst="rect">
            <a:avLst/>
          </a:prstGeom>
        </p:spPr>
      </p:pic>
      <p:pic>
        <p:nvPicPr>
          <p:cNvPr id="11" name="Gráfico 10">
            <a:extLst>
              <a:ext uri="{FF2B5EF4-FFF2-40B4-BE49-F238E27FC236}">
                <a16:creationId xmlns:a16="http://schemas.microsoft.com/office/drawing/2014/main" id="{9E072DB1-016E-433A-A446-9DC941FC45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459151" y="-600661"/>
            <a:ext cx="1716850" cy="1819861"/>
          </a:xfrm>
          <a:prstGeom prst="rect">
            <a:avLst/>
          </a:prstGeom>
        </p:spPr>
      </p:pic>
      <p:sp>
        <p:nvSpPr>
          <p:cNvPr id="12" name="CuadroTexto 11">
            <a:extLst>
              <a:ext uri="{FF2B5EF4-FFF2-40B4-BE49-F238E27FC236}">
                <a16:creationId xmlns:a16="http://schemas.microsoft.com/office/drawing/2014/main" id="{A9ECF650-0EAD-4E5C-BD9E-1ADDDC1B8A36}"/>
              </a:ext>
            </a:extLst>
          </p:cNvPr>
          <p:cNvSpPr txBox="1"/>
          <p:nvPr userDrawn="1"/>
        </p:nvSpPr>
        <p:spPr>
          <a:xfrm>
            <a:off x="10317576" y="309269"/>
            <a:ext cx="3352800" cy="369332"/>
          </a:xfrm>
          <a:prstGeom prst="rect">
            <a:avLst/>
          </a:prstGeom>
          <a:noFill/>
        </p:spPr>
        <p:txBody>
          <a:bodyPr wrap="square" rtlCol="0">
            <a:spAutoFit/>
          </a:bodyPr>
          <a:lstStyle/>
          <a:p>
            <a:r>
              <a:rPr lang="es-ES" dirty="0">
                <a:solidFill>
                  <a:schemeClr val="bg2">
                    <a:lumMod val="75000"/>
                  </a:schemeClr>
                </a:solidFill>
                <a:latin typeface="Avenir Next" panose="020B0503020202020204" pitchFamily="34" charset="0"/>
              </a:rPr>
              <a:t>CONFIANZA</a:t>
            </a:r>
            <a:endParaRPr lang="es-CO" dirty="0">
              <a:solidFill>
                <a:schemeClr val="bg2">
                  <a:lumMod val="75000"/>
                </a:schemeClr>
              </a:solidFill>
              <a:latin typeface="Avenir Next" panose="020B0503020202020204" pitchFamily="34" charset="0"/>
            </a:endParaRPr>
          </a:p>
        </p:txBody>
      </p:sp>
    </p:spTree>
    <p:extLst>
      <p:ext uri="{BB962C8B-B14F-4D97-AF65-F5344CB8AC3E}">
        <p14:creationId xmlns:p14="http://schemas.microsoft.com/office/powerpoint/2010/main" val="3263111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pic>
        <p:nvPicPr>
          <p:cNvPr id="8" name="Imagen 7" descr="Una persona con una guitarra en las manos&#10;&#10;Descripción generada automáticamente con confianza baja">
            <a:extLst>
              <a:ext uri="{FF2B5EF4-FFF2-40B4-BE49-F238E27FC236}">
                <a16:creationId xmlns:a16="http://schemas.microsoft.com/office/drawing/2014/main" id="{4BB782F2-2D75-427F-ACBB-9130EAF4E8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2379" y="1924617"/>
            <a:ext cx="6979621" cy="3650342"/>
          </a:xfrm>
          <a:prstGeom prst="rect">
            <a:avLst/>
          </a:prstGeom>
        </p:spPr>
      </p:pic>
      <p:pic>
        <p:nvPicPr>
          <p:cNvPr id="9" name="Imagen 8" descr="Dibujo con letras blancas&#10;&#10;Descripción generada automáticamente con confianza media">
            <a:extLst>
              <a:ext uri="{FF2B5EF4-FFF2-40B4-BE49-F238E27FC236}">
                <a16:creationId xmlns:a16="http://schemas.microsoft.com/office/drawing/2014/main" id="{EAD1F5A0-03A6-4190-A32E-A20C8373D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sp>
        <p:nvSpPr>
          <p:cNvPr id="4" name="Marcador de texto 2">
            <a:extLst>
              <a:ext uri="{FF2B5EF4-FFF2-40B4-BE49-F238E27FC236}">
                <a16:creationId xmlns:a16="http://schemas.microsoft.com/office/drawing/2014/main" id="{2F318242-9685-4809-9D26-B49A5B36289E}"/>
              </a:ext>
            </a:extLst>
          </p:cNvPr>
          <p:cNvSpPr>
            <a:spLocks noGrp="1"/>
          </p:cNvSpPr>
          <p:nvPr>
            <p:ph type="body" sz="quarter" idx="13" hasCustomPrompt="1"/>
          </p:nvPr>
        </p:nvSpPr>
        <p:spPr>
          <a:xfrm>
            <a:off x="1267958" y="2082801"/>
            <a:ext cx="7706405" cy="595766"/>
          </a:xfrm>
        </p:spPr>
        <p:txBody>
          <a:bodyPr>
            <a:normAutofit/>
          </a:bodyPr>
          <a:lstStyle>
            <a:lvl1pPr marL="0" indent="0">
              <a:buNone/>
              <a:defRPr sz="3000" b="1">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 ROBOTO 30</a:t>
            </a:r>
            <a:endParaRPr lang="es-CO" dirty="0"/>
          </a:p>
        </p:txBody>
      </p:sp>
      <p:sp>
        <p:nvSpPr>
          <p:cNvPr id="5" name="Marcador de texto 7">
            <a:extLst>
              <a:ext uri="{FF2B5EF4-FFF2-40B4-BE49-F238E27FC236}">
                <a16:creationId xmlns:a16="http://schemas.microsoft.com/office/drawing/2014/main" id="{F69CBAA3-EF68-48E1-9E2D-EC27E33D5CAB}"/>
              </a:ext>
            </a:extLst>
          </p:cNvPr>
          <p:cNvSpPr>
            <a:spLocks noGrp="1"/>
          </p:cNvSpPr>
          <p:nvPr>
            <p:ph type="body" sz="quarter" idx="14" hasCustomPrompt="1"/>
          </p:nvPr>
        </p:nvSpPr>
        <p:spPr>
          <a:xfrm>
            <a:off x="1267958" y="2982912"/>
            <a:ext cx="7706405" cy="827088"/>
          </a:xfrm>
        </p:spPr>
        <p:txBody>
          <a:bodyPr>
            <a:normAutofit/>
          </a:bodyPr>
          <a:lstStyle>
            <a:lvl1pPr marL="0" indent="0">
              <a:buNone/>
              <a:defRPr sz="180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10" name="Gráfico 9">
            <a:extLst>
              <a:ext uri="{FF2B5EF4-FFF2-40B4-BE49-F238E27FC236}">
                <a16:creationId xmlns:a16="http://schemas.microsoft.com/office/drawing/2014/main" id="{67CC6B2B-2407-4FE8-83DC-C3A1EF624A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5625" y="6089272"/>
            <a:ext cx="1012333" cy="1073073"/>
          </a:xfrm>
          <a:prstGeom prst="rect">
            <a:avLst/>
          </a:prstGeom>
        </p:spPr>
      </p:pic>
      <p:sp>
        <p:nvSpPr>
          <p:cNvPr id="11" name="Marcador de texto 7">
            <a:extLst>
              <a:ext uri="{FF2B5EF4-FFF2-40B4-BE49-F238E27FC236}">
                <a16:creationId xmlns:a16="http://schemas.microsoft.com/office/drawing/2014/main" id="{C8EEA702-D73A-4411-B7F3-E1544E42836F}"/>
              </a:ext>
            </a:extLst>
          </p:cNvPr>
          <p:cNvSpPr>
            <a:spLocks noGrp="1"/>
          </p:cNvSpPr>
          <p:nvPr>
            <p:ph type="body" sz="quarter" idx="15" hasCustomPrompt="1"/>
          </p:nvPr>
        </p:nvSpPr>
        <p:spPr>
          <a:xfrm>
            <a:off x="1267957" y="4129992"/>
            <a:ext cx="2215471" cy="1037093"/>
          </a:xfrm>
        </p:spPr>
        <p:txBody>
          <a:bodyPr>
            <a:normAutofit/>
          </a:bodyPr>
          <a:lstStyle>
            <a:lvl1pPr marL="0" indent="0" algn="ctr">
              <a:buNone/>
              <a:defRPr sz="2000" b="1">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12" name="Marcador de texto 7">
            <a:extLst>
              <a:ext uri="{FF2B5EF4-FFF2-40B4-BE49-F238E27FC236}">
                <a16:creationId xmlns:a16="http://schemas.microsoft.com/office/drawing/2014/main" id="{45F7005D-BBDD-45C2-9415-62360495D183}"/>
              </a:ext>
            </a:extLst>
          </p:cNvPr>
          <p:cNvSpPr>
            <a:spLocks noGrp="1"/>
          </p:cNvSpPr>
          <p:nvPr>
            <p:ph type="body" sz="quarter" idx="17" hasCustomPrompt="1"/>
          </p:nvPr>
        </p:nvSpPr>
        <p:spPr>
          <a:xfrm>
            <a:off x="1267957" y="4979192"/>
            <a:ext cx="2215471" cy="2336007"/>
          </a:xfrm>
        </p:spPr>
        <p:txBody>
          <a:bodyPr>
            <a:normAutofit/>
          </a:bodyPr>
          <a:lstStyle>
            <a:lvl1pPr marL="0" indent="0" algn="ctr">
              <a:buNone/>
              <a:defRPr sz="1800" b="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sp>
        <p:nvSpPr>
          <p:cNvPr id="14" name="Marcador de texto 7">
            <a:extLst>
              <a:ext uri="{FF2B5EF4-FFF2-40B4-BE49-F238E27FC236}">
                <a16:creationId xmlns:a16="http://schemas.microsoft.com/office/drawing/2014/main" id="{3B5432E3-AFDC-48F7-BA1C-0554ECAE9FBC}"/>
              </a:ext>
            </a:extLst>
          </p:cNvPr>
          <p:cNvSpPr>
            <a:spLocks noGrp="1"/>
          </p:cNvSpPr>
          <p:nvPr>
            <p:ph type="body" sz="quarter" idx="18" hasCustomPrompt="1"/>
          </p:nvPr>
        </p:nvSpPr>
        <p:spPr>
          <a:xfrm>
            <a:off x="3744686" y="4144506"/>
            <a:ext cx="2220686" cy="1037093"/>
          </a:xfrm>
        </p:spPr>
        <p:txBody>
          <a:bodyPr>
            <a:normAutofit/>
          </a:bodyPr>
          <a:lstStyle>
            <a:lvl1pPr marL="0" indent="0" algn="ctr">
              <a:buNone/>
              <a:defRPr sz="2000" b="1">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15" name="Marcador de texto 7">
            <a:extLst>
              <a:ext uri="{FF2B5EF4-FFF2-40B4-BE49-F238E27FC236}">
                <a16:creationId xmlns:a16="http://schemas.microsoft.com/office/drawing/2014/main" id="{2FA86C53-F4C1-4656-8E5A-49CDA36E96FC}"/>
              </a:ext>
            </a:extLst>
          </p:cNvPr>
          <p:cNvSpPr>
            <a:spLocks noGrp="1"/>
          </p:cNvSpPr>
          <p:nvPr>
            <p:ph type="body" sz="quarter" idx="19" hasCustomPrompt="1"/>
          </p:nvPr>
        </p:nvSpPr>
        <p:spPr>
          <a:xfrm>
            <a:off x="3744686" y="4979192"/>
            <a:ext cx="2220686" cy="2336007"/>
          </a:xfrm>
        </p:spPr>
        <p:txBody>
          <a:bodyPr>
            <a:normAutofit/>
          </a:bodyPr>
          <a:lstStyle>
            <a:lvl1pPr marL="0" indent="0" algn="ctr">
              <a:buNone/>
              <a:defRPr sz="1800" b="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sp>
        <p:nvSpPr>
          <p:cNvPr id="16" name="Marcador de texto 7">
            <a:extLst>
              <a:ext uri="{FF2B5EF4-FFF2-40B4-BE49-F238E27FC236}">
                <a16:creationId xmlns:a16="http://schemas.microsoft.com/office/drawing/2014/main" id="{294AC91E-6489-4D56-A4E9-3A986143A469}"/>
              </a:ext>
            </a:extLst>
          </p:cNvPr>
          <p:cNvSpPr>
            <a:spLocks noGrp="1"/>
          </p:cNvSpPr>
          <p:nvPr>
            <p:ph type="body" sz="quarter" idx="20" hasCustomPrompt="1"/>
          </p:nvPr>
        </p:nvSpPr>
        <p:spPr>
          <a:xfrm>
            <a:off x="6226629" y="4144506"/>
            <a:ext cx="2747733" cy="1037093"/>
          </a:xfrm>
        </p:spPr>
        <p:txBody>
          <a:bodyPr>
            <a:normAutofit/>
          </a:bodyPr>
          <a:lstStyle>
            <a:lvl1pPr marL="0" indent="0" algn="ctr">
              <a:buNone/>
              <a:defRPr sz="2000" b="1">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17" name="Marcador de texto 7">
            <a:extLst>
              <a:ext uri="{FF2B5EF4-FFF2-40B4-BE49-F238E27FC236}">
                <a16:creationId xmlns:a16="http://schemas.microsoft.com/office/drawing/2014/main" id="{4579959B-680C-42AA-8B2C-FA94F209648C}"/>
              </a:ext>
            </a:extLst>
          </p:cNvPr>
          <p:cNvSpPr>
            <a:spLocks noGrp="1"/>
          </p:cNvSpPr>
          <p:nvPr>
            <p:ph type="body" sz="quarter" idx="21" hasCustomPrompt="1"/>
          </p:nvPr>
        </p:nvSpPr>
        <p:spPr>
          <a:xfrm>
            <a:off x="6226629" y="4979192"/>
            <a:ext cx="2747733" cy="2336007"/>
          </a:xfrm>
        </p:spPr>
        <p:txBody>
          <a:bodyPr>
            <a:normAutofit/>
          </a:bodyPr>
          <a:lstStyle>
            <a:lvl1pPr marL="0" indent="0" algn="ctr">
              <a:buNone/>
              <a:defRPr sz="1800" b="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spTree>
    <p:extLst>
      <p:ext uri="{BB962C8B-B14F-4D97-AF65-F5344CB8AC3E}">
        <p14:creationId xmlns:p14="http://schemas.microsoft.com/office/powerpoint/2010/main" val="3831023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2">
    <p:spTree>
      <p:nvGrpSpPr>
        <p:cNvPr id="1" name=""/>
        <p:cNvGrpSpPr/>
        <p:nvPr/>
      </p:nvGrpSpPr>
      <p:grpSpPr>
        <a:xfrm>
          <a:off x="0" y="0"/>
          <a:ext cx="0" cy="0"/>
          <a:chOff x="0" y="0"/>
          <a:chExt cx="0" cy="0"/>
        </a:xfrm>
      </p:grpSpPr>
      <p:pic>
        <p:nvPicPr>
          <p:cNvPr id="8" name="Imagen 7" descr="Imagen que contiene computadora, refrigerador, hombre, parado&#10;&#10;Descripción generada automáticamente">
            <a:extLst>
              <a:ext uri="{FF2B5EF4-FFF2-40B4-BE49-F238E27FC236}">
                <a16:creationId xmlns:a16="http://schemas.microsoft.com/office/drawing/2014/main" id="{568B5CA8-AA86-4975-BA4A-9DCA5C2937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086" y="-327547"/>
            <a:ext cx="12887074" cy="7629099"/>
          </a:xfrm>
          <a:prstGeom prst="rect">
            <a:avLst/>
          </a:prstGeom>
        </p:spPr>
      </p:pic>
      <p:pic>
        <p:nvPicPr>
          <p:cNvPr id="9" name="Imagen 8" descr="Dibujo con letras blancas&#10;&#10;Descripción generada automáticamente con confianza media">
            <a:extLst>
              <a:ext uri="{FF2B5EF4-FFF2-40B4-BE49-F238E27FC236}">
                <a16:creationId xmlns:a16="http://schemas.microsoft.com/office/drawing/2014/main" id="{EAD1F5A0-03A6-4190-A32E-A20C8373D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sp>
        <p:nvSpPr>
          <p:cNvPr id="4" name="Marcador de texto 2">
            <a:extLst>
              <a:ext uri="{FF2B5EF4-FFF2-40B4-BE49-F238E27FC236}">
                <a16:creationId xmlns:a16="http://schemas.microsoft.com/office/drawing/2014/main" id="{2F318242-9685-4809-9D26-B49A5B36289E}"/>
              </a:ext>
            </a:extLst>
          </p:cNvPr>
          <p:cNvSpPr>
            <a:spLocks noGrp="1"/>
          </p:cNvSpPr>
          <p:nvPr>
            <p:ph type="body" sz="quarter" idx="13" hasCustomPrompt="1"/>
          </p:nvPr>
        </p:nvSpPr>
        <p:spPr>
          <a:xfrm>
            <a:off x="4027921" y="1845808"/>
            <a:ext cx="6596538" cy="595766"/>
          </a:xfrm>
        </p:spPr>
        <p:txBody>
          <a:bodyPr>
            <a:normAutofit/>
          </a:bodyPr>
          <a:lstStyle>
            <a:lvl1pPr marL="0" indent="0" algn="ctr">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 ROBOTO 30</a:t>
            </a:r>
            <a:endParaRPr lang="es-CO" dirty="0"/>
          </a:p>
        </p:txBody>
      </p:sp>
      <p:sp>
        <p:nvSpPr>
          <p:cNvPr id="5" name="Marcador de texto 7">
            <a:extLst>
              <a:ext uri="{FF2B5EF4-FFF2-40B4-BE49-F238E27FC236}">
                <a16:creationId xmlns:a16="http://schemas.microsoft.com/office/drawing/2014/main" id="{F69CBAA3-EF68-48E1-9E2D-EC27E33D5CAB}"/>
              </a:ext>
            </a:extLst>
          </p:cNvPr>
          <p:cNvSpPr>
            <a:spLocks noGrp="1"/>
          </p:cNvSpPr>
          <p:nvPr>
            <p:ph type="body" sz="quarter" idx="14" hasCustomPrompt="1"/>
          </p:nvPr>
        </p:nvSpPr>
        <p:spPr>
          <a:xfrm>
            <a:off x="4027920" y="2949347"/>
            <a:ext cx="2053566"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10" name="Marcador de texto 7">
            <a:extLst>
              <a:ext uri="{FF2B5EF4-FFF2-40B4-BE49-F238E27FC236}">
                <a16:creationId xmlns:a16="http://schemas.microsoft.com/office/drawing/2014/main" id="{F25DFE6E-534F-476D-A505-275A1D8AEA17}"/>
              </a:ext>
            </a:extLst>
          </p:cNvPr>
          <p:cNvSpPr>
            <a:spLocks noGrp="1"/>
          </p:cNvSpPr>
          <p:nvPr>
            <p:ph type="body" sz="quarter" idx="17" hasCustomPrompt="1"/>
          </p:nvPr>
        </p:nvSpPr>
        <p:spPr>
          <a:xfrm>
            <a:off x="4027920" y="3784033"/>
            <a:ext cx="2053566" cy="2355510"/>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p:txBody>
      </p:sp>
      <p:sp>
        <p:nvSpPr>
          <p:cNvPr id="16" name="Marcador de texto 7">
            <a:extLst>
              <a:ext uri="{FF2B5EF4-FFF2-40B4-BE49-F238E27FC236}">
                <a16:creationId xmlns:a16="http://schemas.microsoft.com/office/drawing/2014/main" id="{8920BB62-6DBB-4CB3-A2EC-DF1402B32E6B}"/>
              </a:ext>
            </a:extLst>
          </p:cNvPr>
          <p:cNvSpPr>
            <a:spLocks noGrp="1"/>
          </p:cNvSpPr>
          <p:nvPr>
            <p:ph type="body" sz="quarter" idx="18" hasCustomPrompt="1"/>
          </p:nvPr>
        </p:nvSpPr>
        <p:spPr>
          <a:xfrm>
            <a:off x="6299406" y="2949347"/>
            <a:ext cx="2053566"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17" name="Marcador de texto 7">
            <a:extLst>
              <a:ext uri="{FF2B5EF4-FFF2-40B4-BE49-F238E27FC236}">
                <a16:creationId xmlns:a16="http://schemas.microsoft.com/office/drawing/2014/main" id="{CCD41667-4FAD-4D7D-9B28-68507471CFC2}"/>
              </a:ext>
            </a:extLst>
          </p:cNvPr>
          <p:cNvSpPr>
            <a:spLocks noGrp="1"/>
          </p:cNvSpPr>
          <p:nvPr>
            <p:ph type="body" sz="quarter" idx="19" hasCustomPrompt="1"/>
          </p:nvPr>
        </p:nvSpPr>
        <p:spPr>
          <a:xfrm>
            <a:off x="6299406" y="3784033"/>
            <a:ext cx="2053566" cy="2355510"/>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p:txBody>
      </p:sp>
      <p:sp>
        <p:nvSpPr>
          <p:cNvPr id="19" name="Marcador de texto 7">
            <a:extLst>
              <a:ext uri="{FF2B5EF4-FFF2-40B4-BE49-F238E27FC236}">
                <a16:creationId xmlns:a16="http://schemas.microsoft.com/office/drawing/2014/main" id="{57E401CB-2EDA-4D0D-94C9-248853F5BD29}"/>
              </a:ext>
            </a:extLst>
          </p:cNvPr>
          <p:cNvSpPr>
            <a:spLocks noGrp="1"/>
          </p:cNvSpPr>
          <p:nvPr>
            <p:ph type="body" sz="quarter" idx="20" hasCustomPrompt="1"/>
          </p:nvPr>
        </p:nvSpPr>
        <p:spPr>
          <a:xfrm>
            <a:off x="8570892" y="2949347"/>
            <a:ext cx="2053566"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20" name="Marcador de texto 7">
            <a:extLst>
              <a:ext uri="{FF2B5EF4-FFF2-40B4-BE49-F238E27FC236}">
                <a16:creationId xmlns:a16="http://schemas.microsoft.com/office/drawing/2014/main" id="{0B23C3D2-0C5D-4151-86D3-471580A3A978}"/>
              </a:ext>
            </a:extLst>
          </p:cNvPr>
          <p:cNvSpPr>
            <a:spLocks noGrp="1"/>
          </p:cNvSpPr>
          <p:nvPr>
            <p:ph type="body" sz="quarter" idx="21" hasCustomPrompt="1"/>
          </p:nvPr>
        </p:nvSpPr>
        <p:spPr>
          <a:xfrm>
            <a:off x="8570892" y="3784033"/>
            <a:ext cx="2053566" cy="2355510"/>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p:txBody>
      </p:sp>
    </p:spTree>
    <p:extLst>
      <p:ext uri="{BB962C8B-B14F-4D97-AF65-F5344CB8AC3E}">
        <p14:creationId xmlns:p14="http://schemas.microsoft.com/office/powerpoint/2010/main" val="1371253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2952B9E-7626-4A05-8526-85CED735C6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texto 2">
            <a:extLst>
              <a:ext uri="{FF2B5EF4-FFF2-40B4-BE49-F238E27FC236}">
                <a16:creationId xmlns:a16="http://schemas.microsoft.com/office/drawing/2014/main" id="{2F318242-9685-4809-9D26-B49A5B36289E}"/>
              </a:ext>
            </a:extLst>
          </p:cNvPr>
          <p:cNvSpPr>
            <a:spLocks noGrp="1"/>
          </p:cNvSpPr>
          <p:nvPr>
            <p:ph type="body" sz="quarter" idx="13" hasCustomPrompt="1"/>
          </p:nvPr>
        </p:nvSpPr>
        <p:spPr>
          <a:xfrm>
            <a:off x="1175657" y="1460268"/>
            <a:ext cx="10029579" cy="580690"/>
          </a:xfrm>
        </p:spPr>
        <p:txBody>
          <a:bodyPr>
            <a:normAutofit/>
          </a:bodyPr>
          <a:lstStyle>
            <a:lvl1pPr marL="0" indent="0" algn="ctr">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 ROBOTO 30</a:t>
            </a:r>
            <a:endParaRPr lang="es-CO" dirty="0"/>
          </a:p>
        </p:txBody>
      </p:sp>
      <p:sp>
        <p:nvSpPr>
          <p:cNvPr id="5" name="Marcador de texto 7">
            <a:extLst>
              <a:ext uri="{FF2B5EF4-FFF2-40B4-BE49-F238E27FC236}">
                <a16:creationId xmlns:a16="http://schemas.microsoft.com/office/drawing/2014/main" id="{F69CBAA3-EF68-48E1-9E2D-EC27E33D5CAB}"/>
              </a:ext>
            </a:extLst>
          </p:cNvPr>
          <p:cNvSpPr>
            <a:spLocks noGrp="1"/>
          </p:cNvSpPr>
          <p:nvPr>
            <p:ph type="body" sz="quarter" idx="14" hasCustomPrompt="1"/>
          </p:nvPr>
        </p:nvSpPr>
        <p:spPr>
          <a:xfrm>
            <a:off x="1175657" y="4081916"/>
            <a:ext cx="3149600"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Subtitulo ROBOTO negrita 20</a:t>
            </a:r>
          </a:p>
        </p:txBody>
      </p:sp>
      <p:sp>
        <p:nvSpPr>
          <p:cNvPr id="10" name="Marcador de texto 7">
            <a:extLst>
              <a:ext uri="{FF2B5EF4-FFF2-40B4-BE49-F238E27FC236}">
                <a16:creationId xmlns:a16="http://schemas.microsoft.com/office/drawing/2014/main" id="{F25DFE6E-534F-476D-A505-275A1D8AEA17}"/>
              </a:ext>
            </a:extLst>
          </p:cNvPr>
          <p:cNvSpPr>
            <a:spLocks noGrp="1"/>
          </p:cNvSpPr>
          <p:nvPr>
            <p:ph type="body" sz="quarter" idx="17" hasCustomPrompt="1"/>
          </p:nvPr>
        </p:nvSpPr>
        <p:spPr>
          <a:xfrm>
            <a:off x="1175657" y="4916602"/>
            <a:ext cx="3149600" cy="1559262"/>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sp>
        <p:nvSpPr>
          <p:cNvPr id="14" name="Marcador de texto 7">
            <a:extLst>
              <a:ext uri="{FF2B5EF4-FFF2-40B4-BE49-F238E27FC236}">
                <a16:creationId xmlns:a16="http://schemas.microsoft.com/office/drawing/2014/main" id="{7EC8F8FF-C656-4061-9BD7-2EB6923DD0D9}"/>
              </a:ext>
            </a:extLst>
          </p:cNvPr>
          <p:cNvSpPr>
            <a:spLocks noGrp="1"/>
          </p:cNvSpPr>
          <p:nvPr>
            <p:ph type="body" sz="quarter" idx="22" hasCustomPrompt="1"/>
          </p:nvPr>
        </p:nvSpPr>
        <p:spPr>
          <a:xfrm>
            <a:off x="4615646" y="4081916"/>
            <a:ext cx="3149600"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Subtitulo ROBOTO negrita 20</a:t>
            </a:r>
          </a:p>
        </p:txBody>
      </p:sp>
      <p:sp>
        <p:nvSpPr>
          <p:cNvPr id="15" name="Marcador de texto 7">
            <a:extLst>
              <a:ext uri="{FF2B5EF4-FFF2-40B4-BE49-F238E27FC236}">
                <a16:creationId xmlns:a16="http://schemas.microsoft.com/office/drawing/2014/main" id="{E1A7838F-D390-4F74-B74A-6F56C10BD86F}"/>
              </a:ext>
            </a:extLst>
          </p:cNvPr>
          <p:cNvSpPr>
            <a:spLocks noGrp="1"/>
          </p:cNvSpPr>
          <p:nvPr>
            <p:ph type="body" sz="quarter" idx="23" hasCustomPrompt="1"/>
          </p:nvPr>
        </p:nvSpPr>
        <p:spPr>
          <a:xfrm>
            <a:off x="4615646" y="4916602"/>
            <a:ext cx="3149600" cy="1559262"/>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sp>
        <p:nvSpPr>
          <p:cNvPr id="18" name="Marcador de texto 7">
            <a:extLst>
              <a:ext uri="{FF2B5EF4-FFF2-40B4-BE49-F238E27FC236}">
                <a16:creationId xmlns:a16="http://schemas.microsoft.com/office/drawing/2014/main" id="{BE96ED99-2FA9-4145-BFED-BFA84F015C3F}"/>
              </a:ext>
            </a:extLst>
          </p:cNvPr>
          <p:cNvSpPr>
            <a:spLocks noGrp="1"/>
          </p:cNvSpPr>
          <p:nvPr>
            <p:ph type="body" sz="quarter" idx="24" hasCustomPrompt="1"/>
          </p:nvPr>
        </p:nvSpPr>
        <p:spPr>
          <a:xfrm>
            <a:off x="8055635" y="4081916"/>
            <a:ext cx="3149600"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Subtitulo ROBOTO negrita 20</a:t>
            </a:r>
          </a:p>
        </p:txBody>
      </p:sp>
      <p:sp>
        <p:nvSpPr>
          <p:cNvPr id="21" name="Marcador de texto 7">
            <a:extLst>
              <a:ext uri="{FF2B5EF4-FFF2-40B4-BE49-F238E27FC236}">
                <a16:creationId xmlns:a16="http://schemas.microsoft.com/office/drawing/2014/main" id="{B37AC8E2-DFE4-415C-9ECC-D806594FBF75}"/>
              </a:ext>
            </a:extLst>
          </p:cNvPr>
          <p:cNvSpPr>
            <a:spLocks noGrp="1"/>
          </p:cNvSpPr>
          <p:nvPr>
            <p:ph type="body" sz="quarter" idx="25" hasCustomPrompt="1"/>
          </p:nvPr>
        </p:nvSpPr>
        <p:spPr>
          <a:xfrm>
            <a:off x="8055635" y="4916602"/>
            <a:ext cx="3149600" cy="1559262"/>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pic>
        <p:nvPicPr>
          <p:cNvPr id="8" name="Gráfico 7">
            <a:extLst>
              <a:ext uri="{FF2B5EF4-FFF2-40B4-BE49-F238E27FC236}">
                <a16:creationId xmlns:a16="http://schemas.microsoft.com/office/drawing/2014/main" id="{449BEFCB-1B51-4940-BDD3-911F0BB262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95624" y="2557884"/>
            <a:ext cx="125762" cy="3867182"/>
          </a:xfrm>
          <a:prstGeom prst="rect">
            <a:avLst/>
          </a:prstGeom>
        </p:spPr>
      </p:pic>
    </p:spTree>
    <p:extLst>
      <p:ext uri="{BB962C8B-B14F-4D97-AF65-F5344CB8AC3E}">
        <p14:creationId xmlns:p14="http://schemas.microsoft.com/office/powerpoint/2010/main" val="1231876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LIDE-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2952B9E-7626-4A05-8526-85CED735C6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descr="Dibujo con letras blancas&#10;&#10;Descripción generada automáticamente con confianza media">
            <a:extLst>
              <a:ext uri="{FF2B5EF4-FFF2-40B4-BE49-F238E27FC236}">
                <a16:creationId xmlns:a16="http://schemas.microsoft.com/office/drawing/2014/main" id="{EAD1F5A0-03A6-4190-A32E-A20C8373D8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pic>
        <p:nvPicPr>
          <p:cNvPr id="7" name="Gráfico 6">
            <a:extLst>
              <a:ext uri="{FF2B5EF4-FFF2-40B4-BE49-F238E27FC236}">
                <a16:creationId xmlns:a16="http://schemas.microsoft.com/office/drawing/2014/main" id="{463A28CB-6480-4E00-8060-EB811C481F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379200" y="3021012"/>
            <a:ext cx="104775" cy="3257550"/>
          </a:xfrm>
          <a:prstGeom prst="rect">
            <a:avLst/>
          </a:prstGeom>
        </p:spPr>
      </p:pic>
      <p:sp>
        <p:nvSpPr>
          <p:cNvPr id="24" name="Marcador de texto 23">
            <a:extLst>
              <a:ext uri="{FF2B5EF4-FFF2-40B4-BE49-F238E27FC236}">
                <a16:creationId xmlns:a16="http://schemas.microsoft.com/office/drawing/2014/main" id="{32EC1466-73B7-49B2-8E90-EF7F7B4153CE}"/>
              </a:ext>
            </a:extLst>
          </p:cNvPr>
          <p:cNvSpPr>
            <a:spLocks noGrp="1"/>
          </p:cNvSpPr>
          <p:nvPr>
            <p:ph type="body" sz="quarter" idx="14" hasCustomPrompt="1"/>
          </p:nvPr>
        </p:nvSpPr>
        <p:spPr>
          <a:xfrm>
            <a:off x="3823153" y="3944509"/>
            <a:ext cx="6323013" cy="554037"/>
          </a:xfrm>
        </p:spPr>
        <p:txBody>
          <a:bodyPr>
            <a:noAutofit/>
          </a:bodyPr>
          <a:lstStyle>
            <a:lvl1pPr marL="0" indent="0">
              <a:lnSpc>
                <a:spcPct val="100000"/>
              </a:lnSpc>
              <a:buNone/>
              <a:defRPr sz="1800">
                <a:solidFill>
                  <a:schemeClr val="bg1"/>
                </a:solidFill>
                <a:latin typeface="Roboto" pitchFamily="2" charset="0"/>
                <a:ea typeface="Roboto" pitchFamily="2" charset="0"/>
              </a:defRPr>
            </a:lvl1pPr>
            <a:lvl2pPr>
              <a:defRPr sz="1800">
                <a:solidFill>
                  <a:schemeClr val="bg1"/>
                </a:solidFill>
                <a:latin typeface="Arial "/>
              </a:defRPr>
            </a:lvl2pPr>
            <a:lvl3pPr>
              <a:defRPr sz="1800">
                <a:solidFill>
                  <a:schemeClr val="bg1"/>
                </a:solidFill>
                <a:latin typeface="Arial "/>
              </a:defRPr>
            </a:lvl3pPr>
            <a:lvl4pPr>
              <a:defRPr sz="1800">
                <a:solidFill>
                  <a:schemeClr val="bg1"/>
                </a:solidFill>
                <a:latin typeface="Arial "/>
              </a:defRPr>
            </a:lvl4pPr>
            <a:lvl5pPr>
              <a:defRPr sz="1800">
                <a:solidFill>
                  <a:schemeClr val="bg1"/>
                </a:solidFill>
                <a:latin typeface="Arial "/>
              </a:defRPr>
            </a:lvl5pPr>
          </a:lstStyle>
          <a:p>
            <a:pPr lvl="0"/>
            <a:r>
              <a:rPr lang="es-ES" dirty="0"/>
              <a:t>Textos ROBOTO 18</a:t>
            </a:r>
            <a:endParaRPr lang="es-CO" dirty="0"/>
          </a:p>
        </p:txBody>
      </p:sp>
      <p:sp>
        <p:nvSpPr>
          <p:cNvPr id="4" name="Marcador de texto 2">
            <a:extLst>
              <a:ext uri="{FF2B5EF4-FFF2-40B4-BE49-F238E27FC236}">
                <a16:creationId xmlns:a16="http://schemas.microsoft.com/office/drawing/2014/main" id="{2F318242-9685-4809-9D26-B49A5B36289E}"/>
              </a:ext>
            </a:extLst>
          </p:cNvPr>
          <p:cNvSpPr>
            <a:spLocks noGrp="1"/>
          </p:cNvSpPr>
          <p:nvPr>
            <p:ph type="body" sz="quarter" idx="13" hasCustomPrompt="1"/>
          </p:nvPr>
        </p:nvSpPr>
        <p:spPr>
          <a:xfrm>
            <a:off x="3856727" y="3102089"/>
            <a:ext cx="6296345" cy="595766"/>
          </a:xfrm>
        </p:spPr>
        <p:txBody>
          <a:bodyPr>
            <a:normAutofit/>
          </a:bodyPr>
          <a:lstStyle>
            <a:lvl1pPr marL="0" indent="0" algn="ctr">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 ROBOTO 30</a:t>
            </a:r>
            <a:endParaRPr lang="es-CO" dirty="0"/>
          </a:p>
        </p:txBody>
      </p:sp>
      <p:pic>
        <p:nvPicPr>
          <p:cNvPr id="5" name="Gráfico 4">
            <a:extLst>
              <a:ext uri="{FF2B5EF4-FFF2-40B4-BE49-F238E27FC236}">
                <a16:creationId xmlns:a16="http://schemas.microsoft.com/office/drawing/2014/main" id="{4B0E8DAD-E953-484C-AD1F-CFB0B1D1DB4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15641" y="659179"/>
            <a:ext cx="2571750" cy="2095500"/>
          </a:xfrm>
          <a:prstGeom prst="rect">
            <a:avLst/>
          </a:prstGeom>
        </p:spPr>
      </p:pic>
    </p:spTree>
    <p:extLst>
      <p:ext uri="{BB962C8B-B14F-4D97-AF65-F5344CB8AC3E}">
        <p14:creationId xmlns:p14="http://schemas.microsoft.com/office/powerpoint/2010/main" val="381510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3">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6CE1CD4-BC03-487B-AF52-0C446665EE89}"/>
              </a:ext>
            </a:extLst>
          </p:cNvPr>
          <p:cNvSpPr/>
          <p:nvPr userDrawn="1"/>
        </p:nvSpPr>
        <p:spPr>
          <a:xfrm flipH="1">
            <a:off x="-1" y="0"/>
            <a:ext cx="4834529"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Marcador de texto 2">
            <a:extLst>
              <a:ext uri="{FF2B5EF4-FFF2-40B4-BE49-F238E27FC236}">
                <a16:creationId xmlns:a16="http://schemas.microsoft.com/office/drawing/2014/main" id="{390F1B9E-4B6B-46B0-8734-D1688218AAB4}"/>
              </a:ext>
            </a:extLst>
          </p:cNvPr>
          <p:cNvSpPr>
            <a:spLocks noGrp="1"/>
          </p:cNvSpPr>
          <p:nvPr>
            <p:ph type="body" sz="quarter" idx="13" hasCustomPrompt="1"/>
          </p:nvPr>
        </p:nvSpPr>
        <p:spPr>
          <a:xfrm>
            <a:off x="5583827" y="1352563"/>
            <a:ext cx="5447029" cy="595766"/>
          </a:xfrm>
        </p:spPr>
        <p:txBody>
          <a:bodyPr>
            <a:normAutofit/>
          </a:bodyPr>
          <a:lstStyle>
            <a:lvl1pPr marL="0" indent="0">
              <a:buNone/>
              <a:defRPr sz="3000" b="1">
                <a:latin typeface="Arial" panose="020B0604020202020204" pitchFamily="34"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MAY. ROBOTO 30</a:t>
            </a:r>
            <a:endParaRPr lang="es-CO" dirty="0"/>
          </a:p>
        </p:txBody>
      </p:sp>
      <p:sp>
        <p:nvSpPr>
          <p:cNvPr id="8" name="Marcador de texto 7">
            <a:extLst>
              <a:ext uri="{FF2B5EF4-FFF2-40B4-BE49-F238E27FC236}">
                <a16:creationId xmlns:a16="http://schemas.microsoft.com/office/drawing/2014/main" id="{DB9125BC-16ED-4B4B-B598-BCC4A3DDE666}"/>
              </a:ext>
            </a:extLst>
          </p:cNvPr>
          <p:cNvSpPr>
            <a:spLocks noGrp="1"/>
          </p:cNvSpPr>
          <p:nvPr>
            <p:ph type="body" sz="quarter" idx="14" hasCustomPrompt="1"/>
          </p:nvPr>
        </p:nvSpPr>
        <p:spPr>
          <a:xfrm>
            <a:off x="5583827" y="2252674"/>
            <a:ext cx="5447029" cy="4148126"/>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
        <p:nvSpPr>
          <p:cNvPr id="3" name="Marcador de texto 2">
            <a:extLst>
              <a:ext uri="{FF2B5EF4-FFF2-40B4-BE49-F238E27FC236}">
                <a16:creationId xmlns:a16="http://schemas.microsoft.com/office/drawing/2014/main" id="{4E1F28FC-CF55-4C88-8810-93525E0C65D5}"/>
              </a:ext>
            </a:extLst>
          </p:cNvPr>
          <p:cNvSpPr>
            <a:spLocks noGrp="1"/>
          </p:cNvSpPr>
          <p:nvPr>
            <p:ph type="body" sz="quarter" idx="15" hasCustomPrompt="1"/>
          </p:nvPr>
        </p:nvSpPr>
        <p:spPr>
          <a:xfrm>
            <a:off x="392113" y="4978400"/>
            <a:ext cx="3192462" cy="1422400"/>
          </a:xfrm>
        </p:spPr>
        <p:txBody>
          <a:bodyPr>
            <a:normAutofit/>
          </a:bodyPr>
          <a:lstStyle>
            <a:lvl1pPr marL="0" indent="0">
              <a:buNone/>
              <a:defRPr sz="1200">
                <a:solidFill>
                  <a:schemeClr val="bg1"/>
                </a:solidFill>
                <a:latin typeface="Arial "/>
              </a:defRPr>
            </a:lvl1pPr>
            <a:lvl2pPr>
              <a:defRPr sz="1200">
                <a:solidFill>
                  <a:schemeClr val="bg1"/>
                </a:solidFill>
                <a:latin typeface="Arial "/>
              </a:defRPr>
            </a:lvl2pPr>
            <a:lvl3pPr>
              <a:defRPr sz="1200">
                <a:solidFill>
                  <a:schemeClr val="bg1"/>
                </a:solidFill>
                <a:latin typeface="Arial "/>
              </a:defRPr>
            </a:lvl3pPr>
            <a:lvl4pPr>
              <a:defRPr sz="1200">
                <a:solidFill>
                  <a:schemeClr val="bg1"/>
                </a:solidFill>
                <a:latin typeface="Arial "/>
              </a:defRPr>
            </a:lvl4pPr>
            <a:lvl5pPr>
              <a:defRPr sz="1200">
                <a:solidFill>
                  <a:schemeClr val="bg1"/>
                </a:solidFill>
                <a:latin typeface="Arial "/>
              </a:defRPr>
            </a:lvl5pPr>
          </a:lstStyle>
          <a:p>
            <a:pPr lvl="0"/>
            <a:r>
              <a:rPr lang="es-ES" dirty="0"/>
              <a:t>Textos complementarios ARIAL 12</a:t>
            </a:r>
          </a:p>
          <a:p>
            <a:pPr lvl="0"/>
            <a:r>
              <a:rPr lang="es-CO" dirty="0" err="1"/>
              <a:t>Lorem</a:t>
            </a:r>
            <a:r>
              <a:rPr lang="es-CO" dirty="0"/>
              <a:t> </a:t>
            </a:r>
            <a:r>
              <a:rPr lang="es-CO" dirty="0" err="1"/>
              <a:t>ipsum</a:t>
            </a:r>
            <a:r>
              <a:rPr lang="es-CO" dirty="0"/>
              <a:t> dolor </a:t>
            </a:r>
            <a:r>
              <a:rPr lang="es-CO" dirty="0" err="1"/>
              <a:t>sit</a:t>
            </a:r>
            <a:r>
              <a:rPr lang="es-CO" dirty="0"/>
              <a:t> </a:t>
            </a:r>
            <a:r>
              <a:rPr lang="es-CO" dirty="0" err="1"/>
              <a:t>amet</a:t>
            </a:r>
            <a:r>
              <a:rPr lang="es-CO" dirty="0"/>
              <a:t>, </a:t>
            </a:r>
            <a:r>
              <a:rPr lang="es-CO" dirty="0" err="1"/>
              <a:t>consectetuer</a:t>
            </a:r>
            <a:r>
              <a:rPr lang="es-CO" dirty="0"/>
              <a:t> </a:t>
            </a:r>
            <a:r>
              <a:rPr lang="es-CO" dirty="0" err="1"/>
              <a:t>adipiscing</a:t>
            </a:r>
            <a:r>
              <a:rPr lang="es-CO" dirty="0"/>
              <a:t> </a:t>
            </a:r>
            <a:r>
              <a:rPr lang="es-CO" dirty="0" err="1"/>
              <a:t>elit</a:t>
            </a:r>
            <a:r>
              <a:rPr lang="es-CO" dirty="0"/>
              <a:t>, sed </a:t>
            </a:r>
            <a:r>
              <a:rPr lang="es-CO" dirty="0" err="1"/>
              <a:t>diam</a:t>
            </a:r>
            <a:r>
              <a:rPr lang="es-CO" dirty="0"/>
              <a:t> </a:t>
            </a:r>
            <a:r>
              <a:rPr lang="es-CO" dirty="0" err="1"/>
              <a:t>nonummy</a:t>
            </a:r>
            <a:r>
              <a:rPr lang="es-CO" dirty="0"/>
              <a:t> </a:t>
            </a:r>
            <a:r>
              <a:rPr lang="es-CO" dirty="0" err="1"/>
              <a:t>nibh</a:t>
            </a:r>
            <a:r>
              <a:rPr lang="es-CO" dirty="0"/>
              <a:t> </a:t>
            </a:r>
            <a:r>
              <a:rPr lang="es-CO" dirty="0" err="1"/>
              <a:t>euismod</a:t>
            </a:r>
            <a:r>
              <a:rPr lang="es-CO" dirty="0"/>
              <a:t> </a:t>
            </a:r>
            <a:r>
              <a:rPr lang="es-CO" dirty="0" err="1"/>
              <a:t>tincidunt</a:t>
            </a:r>
            <a:r>
              <a:rPr lang="es-CO" dirty="0"/>
              <a:t> ut </a:t>
            </a:r>
            <a:r>
              <a:rPr lang="es-CO" dirty="0" err="1"/>
              <a:t>laoreet</a:t>
            </a:r>
            <a:r>
              <a:rPr lang="es-CO" dirty="0"/>
              <a:t> </a:t>
            </a:r>
            <a:r>
              <a:rPr lang="es-CO" dirty="0" err="1"/>
              <a:t>dolore</a:t>
            </a:r>
            <a:r>
              <a:rPr lang="es-CO" dirty="0"/>
              <a:t> magna </a:t>
            </a:r>
            <a:r>
              <a:rPr lang="es-CO" dirty="0" err="1"/>
              <a:t>aliquam</a:t>
            </a:r>
            <a:r>
              <a:rPr lang="es-CO" dirty="0"/>
              <a:t> </a:t>
            </a:r>
            <a:r>
              <a:rPr lang="es-CO" dirty="0" err="1"/>
              <a:t>erat</a:t>
            </a:r>
            <a:r>
              <a:rPr lang="es-CO" dirty="0"/>
              <a:t> </a:t>
            </a:r>
            <a:r>
              <a:rPr lang="es-CO" dirty="0" err="1"/>
              <a:t>volutpat</a:t>
            </a:r>
            <a:r>
              <a:rPr lang="es-CO" dirty="0"/>
              <a:t>. Ut </a:t>
            </a:r>
            <a:r>
              <a:rPr lang="es-CO" dirty="0" err="1"/>
              <a:t>wisi</a:t>
            </a:r>
            <a:r>
              <a:rPr lang="es-CO" dirty="0"/>
              <a:t> </a:t>
            </a:r>
            <a:r>
              <a:rPr lang="es-CO" dirty="0" err="1"/>
              <a:t>enim</a:t>
            </a:r>
            <a:r>
              <a:rPr lang="es-CO" dirty="0"/>
              <a:t> ad </a:t>
            </a:r>
            <a:r>
              <a:rPr lang="es-CO" dirty="0" err="1"/>
              <a:t>minim</a:t>
            </a:r>
            <a:r>
              <a:rPr lang="es-CO" dirty="0"/>
              <a:t> </a:t>
            </a:r>
            <a:r>
              <a:rPr lang="es-CO" dirty="0" err="1"/>
              <a:t>veniam</a:t>
            </a:r>
            <a:r>
              <a:rPr lang="es-CO" dirty="0"/>
              <a:t>, quis </a:t>
            </a:r>
            <a:r>
              <a:rPr lang="es-CO" dirty="0" err="1"/>
              <a:t>nostrud</a:t>
            </a:r>
            <a:r>
              <a:rPr lang="es-CO" dirty="0"/>
              <a:t> </a:t>
            </a:r>
            <a:r>
              <a:rPr lang="es-CO" dirty="0" err="1"/>
              <a:t>exerci</a:t>
            </a:r>
            <a:r>
              <a:rPr lang="es-CO" dirty="0"/>
              <a:t> </a:t>
            </a:r>
            <a:r>
              <a:rPr lang="es-CO" dirty="0" err="1"/>
              <a:t>tation</a:t>
            </a:r>
            <a:endParaRPr lang="es-CO" dirty="0"/>
          </a:p>
        </p:txBody>
      </p:sp>
      <p:sp>
        <p:nvSpPr>
          <p:cNvPr id="9" name="Marcador de contenido 8">
            <a:extLst>
              <a:ext uri="{FF2B5EF4-FFF2-40B4-BE49-F238E27FC236}">
                <a16:creationId xmlns:a16="http://schemas.microsoft.com/office/drawing/2014/main" id="{62C01CA6-D19D-47E0-9AC1-A20C1BC5864F}"/>
              </a:ext>
            </a:extLst>
          </p:cNvPr>
          <p:cNvSpPr>
            <a:spLocks noGrp="1"/>
          </p:cNvSpPr>
          <p:nvPr>
            <p:ph sz="quarter" idx="16" hasCustomPrompt="1"/>
          </p:nvPr>
        </p:nvSpPr>
        <p:spPr>
          <a:xfrm>
            <a:off x="834231" y="2002291"/>
            <a:ext cx="2308225" cy="2497138"/>
          </a:xfrm>
        </p:spPr>
        <p:txBody>
          <a:bodyPr>
            <a:normAutofit/>
          </a:bodyPr>
          <a:lstStyle>
            <a:lvl1pPr marL="0" indent="0">
              <a:buNone/>
              <a:defRPr sz="2200" i="1">
                <a:solidFill>
                  <a:schemeClr val="bg1"/>
                </a:solidFill>
                <a:latin typeface="Arial "/>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dirty="0"/>
              <a:t>Insertar imagen, gráfico o ícono de respaldo en color blanco</a:t>
            </a:r>
            <a:endParaRPr lang="es-CO" dirty="0"/>
          </a:p>
        </p:txBody>
      </p:sp>
      <p:pic>
        <p:nvPicPr>
          <p:cNvPr id="11" name="Gráfico 10">
            <a:extLst>
              <a:ext uri="{FF2B5EF4-FFF2-40B4-BE49-F238E27FC236}">
                <a16:creationId xmlns:a16="http://schemas.microsoft.com/office/drawing/2014/main" id="{16186D13-A8C3-4921-83B3-F950F3C64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85228" y="2551592"/>
            <a:ext cx="1498600" cy="1498600"/>
          </a:xfrm>
          <a:prstGeom prst="rect">
            <a:avLst/>
          </a:prstGeom>
        </p:spPr>
      </p:pic>
    </p:spTree>
    <p:extLst>
      <p:ext uri="{BB962C8B-B14F-4D97-AF65-F5344CB8AC3E}">
        <p14:creationId xmlns:p14="http://schemas.microsoft.com/office/powerpoint/2010/main" val="1734399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4">
    <p:spTree>
      <p:nvGrpSpPr>
        <p:cNvPr id="1" name=""/>
        <p:cNvGrpSpPr/>
        <p:nvPr/>
      </p:nvGrpSpPr>
      <p:grpSpPr>
        <a:xfrm>
          <a:off x="0" y="0"/>
          <a:ext cx="0" cy="0"/>
          <a:chOff x="0" y="0"/>
          <a:chExt cx="0" cy="0"/>
        </a:xfrm>
      </p:grpSpPr>
      <p:pic>
        <p:nvPicPr>
          <p:cNvPr id="6" name="Imagen 5" descr="Dibujo con letras blancas&#10;&#10;Descripción generada automáticamente con confianza media">
            <a:extLst>
              <a:ext uri="{FF2B5EF4-FFF2-40B4-BE49-F238E27FC236}">
                <a16:creationId xmlns:a16="http://schemas.microsoft.com/office/drawing/2014/main" id="{871448E3-35FA-4A3F-A8A6-BC14FFEF6F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sp>
        <p:nvSpPr>
          <p:cNvPr id="7" name="Marcador de texto 2">
            <a:extLst>
              <a:ext uri="{FF2B5EF4-FFF2-40B4-BE49-F238E27FC236}">
                <a16:creationId xmlns:a16="http://schemas.microsoft.com/office/drawing/2014/main" id="{390F1B9E-4B6B-46B0-8734-D1688218AAB4}"/>
              </a:ext>
            </a:extLst>
          </p:cNvPr>
          <p:cNvSpPr>
            <a:spLocks noGrp="1"/>
          </p:cNvSpPr>
          <p:nvPr>
            <p:ph type="body" sz="quarter" idx="13" hasCustomPrompt="1"/>
          </p:nvPr>
        </p:nvSpPr>
        <p:spPr>
          <a:xfrm>
            <a:off x="5581649" y="1700665"/>
            <a:ext cx="5449207" cy="595766"/>
          </a:xfrm>
        </p:spPr>
        <p:txBody>
          <a:bodyPr>
            <a:normAutofit/>
          </a:bodyPr>
          <a:lstStyle>
            <a:lvl1pPr marL="0" indent="0">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sp>
        <p:nvSpPr>
          <p:cNvPr id="8" name="Marcador de texto 7">
            <a:extLst>
              <a:ext uri="{FF2B5EF4-FFF2-40B4-BE49-F238E27FC236}">
                <a16:creationId xmlns:a16="http://schemas.microsoft.com/office/drawing/2014/main" id="{DB9125BC-16ED-4B4B-B598-BCC4A3DDE666}"/>
              </a:ext>
            </a:extLst>
          </p:cNvPr>
          <p:cNvSpPr>
            <a:spLocks noGrp="1"/>
          </p:cNvSpPr>
          <p:nvPr>
            <p:ph type="body" sz="quarter" idx="14" hasCustomPrompt="1"/>
          </p:nvPr>
        </p:nvSpPr>
        <p:spPr>
          <a:xfrm>
            <a:off x="5581649" y="2600776"/>
            <a:ext cx="5449207" cy="3875088"/>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3" name="Imagen 2" descr="Imagen que contiene persona, interior, hombre, frente&#10;&#10;Descripción generada automáticamente">
            <a:extLst>
              <a:ext uri="{FF2B5EF4-FFF2-40B4-BE49-F238E27FC236}">
                <a16:creationId xmlns:a16="http://schemas.microsoft.com/office/drawing/2014/main" id="{CAB95235-0DE3-41CB-AEA8-EE486F51E50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778" r="24259"/>
          <a:stretch/>
        </p:blipFill>
        <p:spPr>
          <a:xfrm>
            <a:off x="0" y="0"/>
            <a:ext cx="4933950" cy="6858000"/>
          </a:xfrm>
          <a:prstGeom prst="rect">
            <a:avLst/>
          </a:prstGeom>
        </p:spPr>
      </p:pic>
      <p:pic>
        <p:nvPicPr>
          <p:cNvPr id="4" name="Gráfico 3">
            <a:extLst>
              <a:ext uri="{FF2B5EF4-FFF2-40B4-BE49-F238E27FC236}">
                <a16:creationId xmlns:a16="http://schemas.microsoft.com/office/drawing/2014/main" id="{AF15AB31-4571-4559-8D4B-97303371E4F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344939" y="4180115"/>
            <a:ext cx="138381" cy="2295749"/>
          </a:xfrm>
          <a:prstGeom prst="rect">
            <a:avLst/>
          </a:prstGeom>
        </p:spPr>
      </p:pic>
    </p:spTree>
    <p:extLst>
      <p:ext uri="{BB962C8B-B14F-4D97-AF65-F5344CB8AC3E}">
        <p14:creationId xmlns:p14="http://schemas.microsoft.com/office/powerpoint/2010/main" val="1022306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6">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C09F9210-E78C-499B-9AF7-1669E8E0AC44}"/>
              </a:ext>
            </a:extLst>
          </p:cNvPr>
          <p:cNvSpPr>
            <a:spLocks noGrp="1"/>
          </p:cNvSpPr>
          <p:nvPr>
            <p:ph type="sldNum" sz="quarter" idx="12"/>
          </p:nvPr>
        </p:nvSpPr>
        <p:spPr/>
        <p:txBody>
          <a:bodyPr/>
          <a:lstStyle/>
          <a:p>
            <a:fld id="{41373AF4-E1C7-4338-AC23-B34EB54E25C9}" type="slidenum">
              <a:rPr lang="es-CO" smtClean="0"/>
              <a:t>‹Nº›</a:t>
            </a:fld>
            <a:endParaRPr lang="es-CO"/>
          </a:p>
        </p:txBody>
      </p:sp>
      <p:sp>
        <p:nvSpPr>
          <p:cNvPr id="6" name="Rectángulo 5">
            <a:extLst>
              <a:ext uri="{FF2B5EF4-FFF2-40B4-BE49-F238E27FC236}">
                <a16:creationId xmlns:a16="http://schemas.microsoft.com/office/drawing/2014/main" id="{BB079226-D84F-4CAB-BB52-A84D0A92F859}"/>
              </a:ext>
            </a:extLst>
          </p:cNvPr>
          <p:cNvSpPr/>
          <p:nvPr userDrawn="1"/>
        </p:nvSpPr>
        <p:spPr>
          <a:xfrm>
            <a:off x="7507930" y="0"/>
            <a:ext cx="46840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Marcador de texto 2">
            <a:extLst>
              <a:ext uri="{FF2B5EF4-FFF2-40B4-BE49-F238E27FC236}">
                <a16:creationId xmlns:a16="http://schemas.microsoft.com/office/drawing/2014/main" id="{40ADF373-BA4B-4ACC-9737-EB775B8EF13B}"/>
              </a:ext>
            </a:extLst>
          </p:cNvPr>
          <p:cNvSpPr>
            <a:spLocks noGrp="1"/>
          </p:cNvSpPr>
          <p:nvPr>
            <p:ph type="body" sz="quarter" idx="13" hasCustomPrompt="1"/>
          </p:nvPr>
        </p:nvSpPr>
        <p:spPr>
          <a:xfrm>
            <a:off x="668338" y="1363664"/>
            <a:ext cx="6342062" cy="595766"/>
          </a:xfrm>
        </p:spPr>
        <p:txBody>
          <a:bodyPr>
            <a:normAutofit/>
          </a:bodyPr>
          <a:lstStyle>
            <a:lvl1pPr marL="0" indent="0">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MAY. ROBOTO 30</a:t>
            </a:r>
            <a:endParaRPr lang="es-CO" dirty="0"/>
          </a:p>
        </p:txBody>
      </p:sp>
      <p:sp>
        <p:nvSpPr>
          <p:cNvPr id="8" name="Marcador de texto 7">
            <a:extLst>
              <a:ext uri="{FF2B5EF4-FFF2-40B4-BE49-F238E27FC236}">
                <a16:creationId xmlns:a16="http://schemas.microsoft.com/office/drawing/2014/main" id="{DE70B7DA-6C88-43B6-B69D-EA7BB0A313F4}"/>
              </a:ext>
            </a:extLst>
          </p:cNvPr>
          <p:cNvSpPr>
            <a:spLocks noGrp="1"/>
          </p:cNvSpPr>
          <p:nvPr>
            <p:ph type="body" sz="quarter" idx="14" hasCustomPrompt="1"/>
          </p:nvPr>
        </p:nvSpPr>
        <p:spPr>
          <a:xfrm>
            <a:off x="668338" y="2263775"/>
            <a:ext cx="6342062" cy="3875088"/>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
        <p:nvSpPr>
          <p:cNvPr id="7" name="Marcador de texto 6">
            <a:extLst>
              <a:ext uri="{FF2B5EF4-FFF2-40B4-BE49-F238E27FC236}">
                <a16:creationId xmlns:a16="http://schemas.microsoft.com/office/drawing/2014/main" id="{3F30AB48-D0E0-4F3B-A5EA-DBDFCFE52F81}"/>
              </a:ext>
            </a:extLst>
          </p:cNvPr>
          <p:cNvSpPr>
            <a:spLocks noGrp="1"/>
          </p:cNvSpPr>
          <p:nvPr>
            <p:ph type="body" sz="quarter" idx="15" hasCustomPrompt="1"/>
          </p:nvPr>
        </p:nvSpPr>
        <p:spPr>
          <a:xfrm>
            <a:off x="8194995" y="1561524"/>
            <a:ext cx="3309938" cy="1748422"/>
          </a:xfrm>
        </p:spPr>
        <p:txBody>
          <a:bodyPr>
            <a:normAutofit/>
          </a:bodyPr>
          <a:lstStyle>
            <a:lvl1pPr marL="0" indent="0">
              <a:buNone/>
              <a:defRPr sz="1200">
                <a:solidFill>
                  <a:schemeClr val="bg1"/>
                </a:solidFill>
                <a:latin typeface="Arial "/>
              </a:defRPr>
            </a:lvl1pPr>
            <a:lvl2pPr>
              <a:defRPr sz="1200">
                <a:solidFill>
                  <a:schemeClr val="bg1"/>
                </a:solidFill>
                <a:latin typeface="Arial "/>
              </a:defRPr>
            </a:lvl2pPr>
            <a:lvl3pPr>
              <a:defRPr sz="1200">
                <a:solidFill>
                  <a:schemeClr val="bg1"/>
                </a:solidFill>
                <a:latin typeface="Arial "/>
              </a:defRPr>
            </a:lvl3pPr>
            <a:lvl4pPr>
              <a:defRPr sz="1200">
                <a:solidFill>
                  <a:schemeClr val="bg1"/>
                </a:solidFill>
                <a:latin typeface="Arial "/>
              </a:defRPr>
            </a:lvl4pPr>
            <a:lvl5pPr>
              <a:defRPr sz="1200">
                <a:solidFill>
                  <a:schemeClr val="bg1"/>
                </a:solidFill>
                <a:latin typeface="Arial "/>
              </a:defRPr>
            </a:lvl5pPr>
          </a:lstStyle>
          <a:p>
            <a:pPr lvl="0"/>
            <a:r>
              <a:rPr lang="es-ES" dirty="0"/>
              <a:t>Textos complementarios ARIAL 12</a:t>
            </a:r>
            <a:endParaRPr lang="es-CO" dirty="0"/>
          </a:p>
        </p:txBody>
      </p:sp>
      <p:pic>
        <p:nvPicPr>
          <p:cNvPr id="9" name="Gráfico 8">
            <a:extLst>
              <a:ext uri="{FF2B5EF4-FFF2-40B4-BE49-F238E27FC236}">
                <a16:creationId xmlns:a16="http://schemas.microsoft.com/office/drawing/2014/main" id="{B4A6B839-8DE6-48CA-9EB4-DEB024E971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72540" y="4483894"/>
            <a:ext cx="3309937" cy="3309937"/>
          </a:xfrm>
          <a:prstGeom prst="rect">
            <a:avLst/>
          </a:prstGeom>
        </p:spPr>
      </p:pic>
    </p:spTree>
    <p:extLst>
      <p:ext uri="{BB962C8B-B14F-4D97-AF65-F5344CB8AC3E}">
        <p14:creationId xmlns:p14="http://schemas.microsoft.com/office/powerpoint/2010/main" val="326475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LIDE-6">
    <p:spTree>
      <p:nvGrpSpPr>
        <p:cNvPr id="1" name=""/>
        <p:cNvGrpSpPr/>
        <p:nvPr/>
      </p:nvGrpSpPr>
      <p:grpSpPr>
        <a:xfrm>
          <a:off x="0" y="0"/>
          <a:ext cx="0" cy="0"/>
          <a:chOff x="0" y="0"/>
          <a:chExt cx="0" cy="0"/>
        </a:xfrm>
      </p:grpSpPr>
      <p:pic>
        <p:nvPicPr>
          <p:cNvPr id="9" name="Imagen 8" descr="Una mujer con el cabello largo&#10;&#10;Descripción generada automáticamente con confianza media">
            <a:extLst>
              <a:ext uri="{FF2B5EF4-FFF2-40B4-BE49-F238E27FC236}">
                <a16:creationId xmlns:a16="http://schemas.microsoft.com/office/drawing/2014/main" id="{3655B73B-6592-4342-A06D-E104C80A04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5533" y="0"/>
            <a:ext cx="10266467" cy="6858000"/>
          </a:xfrm>
          <a:prstGeom prst="rect">
            <a:avLst/>
          </a:prstGeom>
        </p:spPr>
      </p:pic>
      <p:sp>
        <p:nvSpPr>
          <p:cNvPr id="3" name="Marcador de texto 2">
            <a:extLst>
              <a:ext uri="{FF2B5EF4-FFF2-40B4-BE49-F238E27FC236}">
                <a16:creationId xmlns:a16="http://schemas.microsoft.com/office/drawing/2014/main" id="{40ADF373-BA4B-4ACC-9737-EB775B8EF13B}"/>
              </a:ext>
            </a:extLst>
          </p:cNvPr>
          <p:cNvSpPr>
            <a:spLocks noGrp="1"/>
          </p:cNvSpPr>
          <p:nvPr>
            <p:ph type="body" sz="quarter" idx="13" hasCustomPrompt="1"/>
          </p:nvPr>
        </p:nvSpPr>
        <p:spPr>
          <a:xfrm>
            <a:off x="668338" y="1363664"/>
            <a:ext cx="6342062" cy="595766"/>
          </a:xfrm>
        </p:spPr>
        <p:txBody>
          <a:bodyPr>
            <a:normAutofit/>
          </a:bodyPr>
          <a:lstStyle>
            <a:lvl1pPr marL="0" indent="0">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MAY.ROBOTO 30</a:t>
            </a:r>
            <a:endParaRPr lang="es-CO" dirty="0"/>
          </a:p>
        </p:txBody>
      </p:sp>
      <p:sp>
        <p:nvSpPr>
          <p:cNvPr id="8" name="Marcador de texto 7">
            <a:extLst>
              <a:ext uri="{FF2B5EF4-FFF2-40B4-BE49-F238E27FC236}">
                <a16:creationId xmlns:a16="http://schemas.microsoft.com/office/drawing/2014/main" id="{DE70B7DA-6C88-43B6-B69D-EA7BB0A313F4}"/>
              </a:ext>
            </a:extLst>
          </p:cNvPr>
          <p:cNvSpPr>
            <a:spLocks noGrp="1"/>
          </p:cNvSpPr>
          <p:nvPr>
            <p:ph type="body" sz="quarter" idx="14" hasCustomPrompt="1"/>
          </p:nvPr>
        </p:nvSpPr>
        <p:spPr>
          <a:xfrm>
            <a:off x="668338" y="2263775"/>
            <a:ext cx="6342062" cy="3875088"/>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10" name="Gráfico 9">
            <a:extLst>
              <a:ext uri="{FF2B5EF4-FFF2-40B4-BE49-F238E27FC236}">
                <a16:creationId xmlns:a16="http://schemas.microsoft.com/office/drawing/2014/main" id="{DFEFD8D7-C4C9-490F-B779-5DA2AD2B900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35635" y="4564176"/>
            <a:ext cx="1459252" cy="1459252"/>
          </a:xfrm>
          <a:prstGeom prst="rect">
            <a:avLst/>
          </a:prstGeom>
        </p:spPr>
      </p:pic>
    </p:spTree>
    <p:extLst>
      <p:ext uri="{BB962C8B-B14F-4D97-AF65-F5344CB8AC3E}">
        <p14:creationId xmlns:p14="http://schemas.microsoft.com/office/powerpoint/2010/main" val="1872773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LIDE-6">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B079226-D84F-4CAB-BB52-A84D0A92F859}"/>
              </a:ext>
            </a:extLst>
          </p:cNvPr>
          <p:cNvSpPr/>
          <p:nvPr userDrawn="1"/>
        </p:nvSpPr>
        <p:spPr>
          <a:xfrm flipH="1">
            <a:off x="1" y="0"/>
            <a:ext cx="750793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8" name="Marcador de texto 7">
            <a:extLst>
              <a:ext uri="{FF2B5EF4-FFF2-40B4-BE49-F238E27FC236}">
                <a16:creationId xmlns:a16="http://schemas.microsoft.com/office/drawing/2014/main" id="{DE70B7DA-6C88-43B6-B69D-EA7BB0A313F4}"/>
              </a:ext>
            </a:extLst>
          </p:cNvPr>
          <p:cNvSpPr>
            <a:spLocks noGrp="1"/>
          </p:cNvSpPr>
          <p:nvPr>
            <p:ph type="body" sz="quarter" idx="14" hasCustomPrompt="1"/>
          </p:nvPr>
        </p:nvSpPr>
        <p:spPr>
          <a:xfrm>
            <a:off x="668338" y="2482142"/>
            <a:ext cx="5618162" cy="3875088"/>
          </a:xfrm>
        </p:spPr>
        <p:txBody>
          <a:bodyPr>
            <a:normAutofit/>
          </a:bodyPr>
          <a:lstStyle>
            <a:lvl1pPr marL="0" indent="0">
              <a:buNone/>
              <a:defRPr sz="180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
        <p:nvSpPr>
          <p:cNvPr id="9" name="Marcador de texto 2">
            <a:extLst>
              <a:ext uri="{FF2B5EF4-FFF2-40B4-BE49-F238E27FC236}">
                <a16:creationId xmlns:a16="http://schemas.microsoft.com/office/drawing/2014/main" id="{549E5773-E8C0-4847-BDDA-666216B328D0}"/>
              </a:ext>
            </a:extLst>
          </p:cNvPr>
          <p:cNvSpPr>
            <a:spLocks noGrp="1"/>
          </p:cNvSpPr>
          <p:nvPr>
            <p:ph type="body" sz="quarter" idx="13" hasCustomPrompt="1"/>
          </p:nvPr>
        </p:nvSpPr>
        <p:spPr>
          <a:xfrm>
            <a:off x="668338" y="1208938"/>
            <a:ext cx="5618162" cy="595766"/>
          </a:xfrm>
        </p:spPr>
        <p:txBody>
          <a:bodyPr>
            <a:normAutofit/>
          </a:bodyPr>
          <a:lstStyle>
            <a:lvl1pPr marL="0" indent="0">
              <a:buNone/>
              <a:defRPr sz="3000" b="0">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TÍTULOS DOBLES MAY.</a:t>
            </a:r>
            <a:endParaRPr lang="es-CO" dirty="0"/>
          </a:p>
        </p:txBody>
      </p:sp>
      <p:sp>
        <p:nvSpPr>
          <p:cNvPr id="10" name="Marcador de texto 2">
            <a:extLst>
              <a:ext uri="{FF2B5EF4-FFF2-40B4-BE49-F238E27FC236}">
                <a16:creationId xmlns:a16="http://schemas.microsoft.com/office/drawing/2014/main" id="{46A3D791-A9E8-49C8-87BE-B135D2008AF2}"/>
              </a:ext>
            </a:extLst>
          </p:cNvPr>
          <p:cNvSpPr>
            <a:spLocks noGrp="1"/>
          </p:cNvSpPr>
          <p:nvPr>
            <p:ph type="body" sz="quarter" idx="15" hasCustomPrompt="1"/>
          </p:nvPr>
        </p:nvSpPr>
        <p:spPr>
          <a:xfrm>
            <a:off x="668338" y="1574831"/>
            <a:ext cx="5618162" cy="595766"/>
          </a:xfrm>
        </p:spPr>
        <p:txBody>
          <a:bodyPr>
            <a:normAutofit/>
          </a:bodyPr>
          <a:lstStyle>
            <a:lvl1pPr marL="0" indent="0">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pic>
        <p:nvPicPr>
          <p:cNvPr id="11" name="Gráfico 10">
            <a:extLst>
              <a:ext uri="{FF2B5EF4-FFF2-40B4-BE49-F238E27FC236}">
                <a16:creationId xmlns:a16="http://schemas.microsoft.com/office/drawing/2014/main" id="{3C2A868F-0CB4-4391-8949-4EE92AFFAD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58631" y="2921086"/>
            <a:ext cx="1498600" cy="1498600"/>
          </a:xfrm>
          <a:prstGeom prst="rect">
            <a:avLst/>
          </a:prstGeom>
        </p:spPr>
      </p:pic>
    </p:spTree>
    <p:extLst>
      <p:ext uri="{BB962C8B-B14F-4D97-AF65-F5344CB8AC3E}">
        <p14:creationId xmlns:p14="http://schemas.microsoft.com/office/powerpoint/2010/main" val="377303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Portadas">
    <p:spTree>
      <p:nvGrpSpPr>
        <p:cNvPr id="1" name=""/>
        <p:cNvGrpSpPr/>
        <p:nvPr/>
      </p:nvGrpSpPr>
      <p:grpSpPr>
        <a:xfrm>
          <a:off x="0" y="0"/>
          <a:ext cx="0" cy="0"/>
          <a:chOff x="0" y="0"/>
          <a:chExt cx="0" cy="0"/>
        </a:xfrm>
      </p:grpSpPr>
      <p:pic>
        <p:nvPicPr>
          <p:cNvPr id="20" name="Gráfico 19">
            <a:extLst>
              <a:ext uri="{FF2B5EF4-FFF2-40B4-BE49-F238E27FC236}">
                <a16:creationId xmlns:a16="http://schemas.microsoft.com/office/drawing/2014/main" id="{F5D84427-3A7B-4A27-B51D-C4244A7717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59151" y="-600661"/>
            <a:ext cx="1716850" cy="1819861"/>
          </a:xfrm>
          <a:prstGeom prst="rect">
            <a:avLst/>
          </a:prstGeom>
        </p:spPr>
      </p:pic>
      <p:sp>
        <p:nvSpPr>
          <p:cNvPr id="21" name="CuadroTexto 20">
            <a:extLst>
              <a:ext uri="{FF2B5EF4-FFF2-40B4-BE49-F238E27FC236}">
                <a16:creationId xmlns:a16="http://schemas.microsoft.com/office/drawing/2014/main" id="{821C3B47-DE83-443C-A960-F43C66A2C15E}"/>
              </a:ext>
            </a:extLst>
          </p:cNvPr>
          <p:cNvSpPr txBox="1"/>
          <p:nvPr userDrawn="1"/>
        </p:nvSpPr>
        <p:spPr>
          <a:xfrm>
            <a:off x="10974381" y="319480"/>
            <a:ext cx="1060045" cy="380542"/>
          </a:xfrm>
          <a:prstGeom prst="rect">
            <a:avLst/>
          </a:prstGeom>
          <a:noFill/>
        </p:spPr>
        <p:txBody>
          <a:bodyPr wrap="square" rtlCol="0">
            <a:spAutoFit/>
          </a:bodyPr>
          <a:lstStyle/>
          <a:p>
            <a:r>
              <a:rPr lang="es-ES" dirty="0">
                <a:solidFill>
                  <a:schemeClr val="bg2">
                    <a:lumMod val="75000"/>
                  </a:schemeClr>
                </a:solidFill>
                <a:latin typeface="Avenir Next" panose="020B0503020202020204" pitchFamily="34" charset="0"/>
              </a:rPr>
              <a:t>BCT</a:t>
            </a:r>
            <a:endParaRPr lang="es-CO" dirty="0">
              <a:solidFill>
                <a:schemeClr val="bg2">
                  <a:lumMod val="75000"/>
                </a:schemeClr>
              </a:solidFill>
              <a:latin typeface="Avenir Next" panose="020B0503020202020204" pitchFamily="34" charset="0"/>
            </a:endParaRPr>
          </a:p>
        </p:txBody>
      </p:sp>
      <p:pic>
        <p:nvPicPr>
          <p:cNvPr id="22" name="Gráfico 21">
            <a:extLst>
              <a:ext uri="{FF2B5EF4-FFF2-40B4-BE49-F238E27FC236}">
                <a16:creationId xmlns:a16="http://schemas.microsoft.com/office/drawing/2014/main" id="{ADE413DD-70D9-45FD-A71B-AFCD23D3F6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97329" y="6092200"/>
            <a:ext cx="1012333" cy="1073073"/>
          </a:xfrm>
          <a:prstGeom prst="rect">
            <a:avLst/>
          </a:prstGeom>
        </p:spPr>
      </p:pic>
      <p:pic>
        <p:nvPicPr>
          <p:cNvPr id="10" name="Imagen 9" descr="En blanco y negro&#10;&#10;Descripción generada automáticamente con confianza baja">
            <a:extLst>
              <a:ext uri="{FF2B5EF4-FFF2-40B4-BE49-F238E27FC236}">
                <a16:creationId xmlns:a16="http://schemas.microsoft.com/office/drawing/2014/main" id="{7BCCA543-5E9F-4956-BDA5-DAE65C118F3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3593" b="11078"/>
          <a:stretch/>
        </p:blipFill>
        <p:spPr>
          <a:xfrm>
            <a:off x="8615" y="0"/>
            <a:ext cx="12058657" cy="6858000"/>
          </a:xfrm>
          <a:prstGeom prst="rect">
            <a:avLst/>
          </a:prstGeom>
        </p:spPr>
      </p:pic>
      <p:sp>
        <p:nvSpPr>
          <p:cNvPr id="11" name="Marcador de texto 2">
            <a:extLst>
              <a:ext uri="{FF2B5EF4-FFF2-40B4-BE49-F238E27FC236}">
                <a16:creationId xmlns:a16="http://schemas.microsoft.com/office/drawing/2014/main" id="{19C51EE3-C9CD-4480-9705-06AF97CE88D9}"/>
              </a:ext>
            </a:extLst>
          </p:cNvPr>
          <p:cNvSpPr>
            <a:spLocks noGrp="1"/>
          </p:cNvSpPr>
          <p:nvPr>
            <p:ph type="body" sz="quarter" idx="13" hasCustomPrompt="1"/>
          </p:nvPr>
        </p:nvSpPr>
        <p:spPr>
          <a:xfrm>
            <a:off x="3768970" y="4146990"/>
            <a:ext cx="7706405" cy="595766"/>
          </a:xfrm>
        </p:spPr>
        <p:txBody>
          <a:bodyPr>
            <a:noAutofit/>
          </a:bodyPr>
          <a:lstStyle>
            <a:lvl1pPr marL="0" indent="0" algn="ctr">
              <a:buNone/>
              <a:defRPr sz="4000" b="1">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TÍTULOS MAY- ROBOTO 40</a:t>
            </a:r>
            <a:endParaRPr lang="es-CO" dirty="0"/>
          </a:p>
        </p:txBody>
      </p:sp>
      <p:sp>
        <p:nvSpPr>
          <p:cNvPr id="13" name="Marcador de texto 7">
            <a:extLst>
              <a:ext uri="{FF2B5EF4-FFF2-40B4-BE49-F238E27FC236}">
                <a16:creationId xmlns:a16="http://schemas.microsoft.com/office/drawing/2014/main" id="{5022ECC1-0FB0-4ED0-B96E-E3872D81522E}"/>
              </a:ext>
            </a:extLst>
          </p:cNvPr>
          <p:cNvSpPr>
            <a:spLocks noGrp="1"/>
          </p:cNvSpPr>
          <p:nvPr>
            <p:ph type="body" sz="quarter" idx="14" hasCustomPrompt="1"/>
          </p:nvPr>
        </p:nvSpPr>
        <p:spPr>
          <a:xfrm>
            <a:off x="3777584" y="4918419"/>
            <a:ext cx="7706405" cy="849996"/>
          </a:xfrm>
        </p:spPr>
        <p:txBody>
          <a:bodyPr>
            <a:normAutofit/>
          </a:bodyPr>
          <a:lstStyle>
            <a:lvl1pPr marL="0" indent="0" algn="ctr">
              <a:buNone/>
              <a:defRPr sz="180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8" name="Imagen 7" descr="Dibujo con letras blancas&#10;&#10;Descripción generada automáticamente con confianza media">
            <a:extLst>
              <a:ext uri="{FF2B5EF4-FFF2-40B4-BE49-F238E27FC236}">
                <a16:creationId xmlns:a16="http://schemas.microsoft.com/office/drawing/2014/main" id="{C0958986-7BFE-4B8F-A65D-F1BD29FEF3B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pic>
        <p:nvPicPr>
          <p:cNvPr id="12" name="Gráfico 11">
            <a:extLst>
              <a:ext uri="{FF2B5EF4-FFF2-40B4-BE49-F238E27FC236}">
                <a16:creationId xmlns:a16="http://schemas.microsoft.com/office/drawing/2014/main" id="{0BC76B9B-A666-45F1-AB4A-4F1D46827E3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52186" y="6092200"/>
            <a:ext cx="1012333" cy="1073073"/>
          </a:xfrm>
          <a:prstGeom prst="rect">
            <a:avLst/>
          </a:prstGeom>
        </p:spPr>
      </p:pic>
    </p:spTree>
    <p:extLst>
      <p:ext uri="{BB962C8B-B14F-4D97-AF65-F5344CB8AC3E}">
        <p14:creationId xmlns:p14="http://schemas.microsoft.com/office/powerpoint/2010/main" val="10615600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5">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B53783A8-AB83-4B89-A24F-5770EAB154F2}"/>
              </a:ext>
            </a:extLst>
          </p:cNvPr>
          <p:cNvSpPr>
            <a:spLocks noGrp="1"/>
          </p:cNvSpPr>
          <p:nvPr>
            <p:ph type="body" sz="quarter" idx="13" hasCustomPrompt="1"/>
          </p:nvPr>
        </p:nvSpPr>
        <p:spPr>
          <a:xfrm>
            <a:off x="8416258" y="4849956"/>
            <a:ext cx="3412886" cy="595766"/>
          </a:xfrm>
        </p:spPr>
        <p:txBody>
          <a:bodyPr>
            <a:normAutofit/>
          </a:bodyPr>
          <a:lstStyle>
            <a:lvl1pPr marL="0" indent="0">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MAY. ROBOTO 30</a:t>
            </a:r>
            <a:endParaRPr lang="es-CO" dirty="0"/>
          </a:p>
        </p:txBody>
      </p:sp>
      <p:sp>
        <p:nvSpPr>
          <p:cNvPr id="9" name="Marcador de texto 7">
            <a:extLst>
              <a:ext uri="{FF2B5EF4-FFF2-40B4-BE49-F238E27FC236}">
                <a16:creationId xmlns:a16="http://schemas.microsoft.com/office/drawing/2014/main" id="{9EEA2050-1C23-4469-8F87-D0739F4D9375}"/>
              </a:ext>
            </a:extLst>
          </p:cNvPr>
          <p:cNvSpPr>
            <a:spLocks noGrp="1"/>
          </p:cNvSpPr>
          <p:nvPr>
            <p:ph type="body" sz="quarter" idx="15" hasCustomPrompt="1"/>
          </p:nvPr>
        </p:nvSpPr>
        <p:spPr>
          <a:xfrm>
            <a:off x="8416258" y="5764756"/>
            <a:ext cx="6342062" cy="3875088"/>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17" name="Gráfico 16">
            <a:extLst>
              <a:ext uri="{FF2B5EF4-FFF2-40B4-BE49-F238E27FC236}">
                <a16:creationId xmlns:a16="http://schemas.microsoft.com/office/drawing/2014/main" id="{FBBA45B0-C4A0-43CC-ADC9-7D72ACAA8F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2294" y="-745804"/>
            <a:ext cx="1716850" cy="1819861"/>
          </a:xfrm>
          <a:prstGeom prst="rect">
            <a:avLst/>
          </a:prstGeom>
        </p:spPr>
      </p:pic>
      <p:pic>
        <p:nvPicPr>
          <p:cNvPr id="19" name="Gráfico 18">
            <a:extLst>
              <a:ext uri="{FF2B5EF4-FFF2-40B4-BE49-F238E27FC236}">
                <a16:creationId xmlns:a16="http://schemas.microsoft.com/office/drawing/2014/main" id="{3C06375E-06E7-4733-8DBE-0628F995DD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6700" y="6222828"/>
            <a:ext cx="1012333" cy="1073073"/>
          </a:xfrm>
          <a:prstGeom prst="rect">
            <a:avLst/>
          </a:prstGeom>
        </p:spPr>
      </p:pic>
      <p:pic>
        <p:nvPicPr>
          <p:cNvPr id="3" name="Gráfico 2">
            <a:extLst>
              <a:ext uri="{FF2B5EF4-FFF2-40B4-BE49-F238E27FC236}">
                <a16:creationId xmlns:a16="http://schemas.microsoft.com/office/drawing/2014/main" id="{73CF5E82-D7B7-4889-AA27-6D84C8FCE02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318365" y="872786"/>
            <a:ext cx="5350042" cy="5350042"/>
          </a:xfrm>
          <a:prstGeom prst="rect">
            <a:avLst/>
          </a:prstGeom>
        </p:spPr>
      </p:pic>
      <p:sp>
        <p:nvSpPr>
          <p:cNvPr id="10" name="CuadroTexto 9">
            <a:extLst>
              <a:ext uri="{FF2B5EF4-FFF2-40B4-BE49-F238E27FC236}">
                <a16:creationId xmlns:a16="http://schemas.microsoft.com/office/drawing/2014/main" id="{CBD36A45-3BE8-417E-9F00-176A0F72C7E0}"/>
              </a:ext>
            </a:extLst>
          </p:cNvPr>
          <p:cNvSpPr txBox="1"/>
          <p:nvPr userDrawn="1"/>
        </p:nvSpPr>
        <p:spPr>
          <a:xfrm>
            <a:off x="4578865" y="3133180"/>
            <a:ext cx="3207657" cy="1200329"/>
          </a:xfrm>
          <a:prstGeom prst="rect">
            <a:avLst/>
          </a:prstGeom>
          <a:noFill/>
        </p:spPr>
        <p:txBody>
          <a:bodyPr wrap="square" rtlCol="0">
            <a:spAutoFit/>
          </a:bodyPr>
          <a:lstStyle/>
          <a:p>
            <a:r>
              <a:rPr lang="es-ES" i="1" dirty="0">
                <a:latin typeface="Arial "/>
              </a:rPr>
              <a:t>(Elegir una imagen redonda de la biblioteca de imágenes definidas y ubicarla sobre este recurso)</a:t>
            </a:r>
            <a:endParaRPr lang="es-CO" i="1" dirty="0">
              <a:latin typeface="Arial "/>
            </a:endParaRPr>
          </a:p>
        </p:txBody>
      </p:sp>
    </p:spTree>
    <p:extLst>
      <p:ext uri="{BB962C8B-B14F-4D97-AF65-F5344CB8AC3E}">
        <p14:creationId xmlns:p14="http://schemas.microsoft.com/office/powerpoint/2010/main" val="383222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7">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B079226-D84F-4CAB-BB52-A84D0A92F859}"/>
              </a:ext>
            </a:extLst>
          </p:cNvPr>
          <p:cNvSpPr/>
          <p:nvPr userDrawn="1"/>
        </p:nvSpPr>
        <p:spPr>
          <a:xfrm>
            <a:off x="7507930" y="0"/>
            <a:ext cx="46840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Marcador de texto 2">
            <a:extLst>
              <a:ext uri="{FF2B5EF4-FFF2-40B4-BE49-F238E27FC236}">
                <a16:creationId xmlns:a16="http://schemas.microsoft.com/office/drawing/2014/main" id="{40ADF373-BA4B-4ACC-9737-EB775B8EF13B}"/>
              </a:ext>
            </a:extLst>
          </p:cNvPr>
          <p:cNvSpPr>
            <a:spLocks noGrp="1"/>
          </p:cNvSpPr>
          <p:nvPr>
            <p:ph type="body" sz="quarter" idx="13" hasCustomPrompt="1"/>
          </p:nvPr>
        </p:nvSpPr>
        <p:spPr>
          <a:xfrm>
            <a:off x="7907338" y="2255387"/>
            <a:ext cx="3979862" cy="595766"/>
          </a:xfrm>
        </p:spPr>
        <p:txBody>
          <a:bodyPr>
            <a:normAutofit/>
          </a:bodyPr>
          <a:lstStyle>
            <a:lvl1pPr marL="0" indent="0">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MAY. ROBOTO 30</a:t>
            </a:r>
            <a:endParaRPr lang="es-CO" dirty="0"/>
          </a:p>
        </p:txBody>
      </p:sp>
      <p:sp>
        <p:nvSpPr>
          <p:cNvPr id="8" name="Marcador de texto 7">
            <a:extLst>
              <a:ext uri="{FF2B5EF4-FFF2-40B4-BE49-F238E27FC236}">
                <a16:creationId xmlns:a16="http://schemas.microsoft.com/office/drawing/2014/main" id="{DE70B7DA-6C88-43B6-B69D-EA7BB0A313F4}"/>
              </a:ext>
            </a:extLst>
          </p:cNvPr>
          <p:cNvSpPr>
            <a:spLocks noGrp="1"/>
          </p:cNvSpPr>
          <p:nvPr>
            <p:ph type="body" sz="quarter" idx="14" hasCustomPrompt="1"/>
          </p:nvPr>
        </p:nvSpPr>
        <p:spPr>
          <a:xfrm>
            <a:off x="7907338" y="3155498"/>
            <a:ext cx="3979862" cy="3100923"/>
          </a:xfrm>
        </p:spPr>
        <p:txBody>
          <a:bodyPr>
            <a:normAutofit/>
          </a:bodyPr>
          <a:lstStyle>
            <a:lvl1pPr marL="0" indent="0">
              <a:buNone/>
              <a:defRPr sz="180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
        <p:nvSpPr>
          <p:cNvPr id="4" name="Marcador de posición de imagen 3">
            <a:extLst>
              <a:ext uri="{FF2B5EF4-FFF2-40B4-BE49-F238E27FC236}">
                <a16:creationId xmlns:a16="http://schemas.microsoft.com/office/drawing/2014/main" id="{BE447E9F-B9B8-4ADE-A338-DF46BE5942CD}"/>
              </a:ext>
            </a:extLst>
          </p:cNvPr>
          <p:cNvSpPr>
            <a:spLocks noGrp="1"/>
          </p:cNvSpPr>
          <p:nvPr>
            <p:ph type="pic" sz="quarter" idx="16"/>
          </p:nvPr>
        </p:nvSpPr>
        <p:spPr>
          <a:xfrm>
            <a:off x="803108" y="1512458"/>
            <a:ext cx="5676900" cy="4152900"/>
          </a:xfrm>
        </p:spPr>
        <p:txBody>
          <a:bodyPr/>
          <a:lstStyle/>
          <a:p>
            <a:endParaRPr lang="es-CO"/>
          </a:p>
        </p:txBody>
      </p:sp>
      <p:pic>
        <p:nvPicPr>
          <p:cNvPr id="10" name="Gráfico 9">
            <a:extLst>
              <a:ext uri="{FF2B5EF4-FFF2-40B4-BE49-F238E27FC236}">
                <a16:creationId xmlns:a16="http://schemas.microsoft.com/office/drawing/2014/main" id="{A1D1DD0D-5A3E-4481-833E-70A4D87619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59151" y="-600661"/>
            <a:ext cx="1716850" cy="1819861"/>
          </a:xfrm>
          <a:prstGeom prst="rect">
            <a:avLst/>
          </a:prstGeom>
        </p:spPr>
      </p:pic>
      <p:sp>
        <p:nvSpPr>
          <p:cNvPr id="11" name="CuadroTexto 10">
            <a:extLst>
              <a:ext uri="{FF2B5EF4-FFF2-40B4-BE49-F238E27FC236}">
                <a16:creationId xmlns:a16="http://schemas.microsoft.com/office/drawing/2014/main" id="{C52C8988-A7F1-4C2E-8CE6-C56D625ED56D}"/>
              </a:ext>
            </a:extLst>
          </p:cNvPr>
          <p:cNvSpPr txBox="1"/>
          <p:nvPr userDrawn="1"/>
        </p:nvSpPr>
        <p:spPr>
          <a:xfrm>
            <a:off x="10885714" y="323784"/>
            <a:ext cx="3352800" cy="369332"/>
          </a:xfrm>
          <a:prstGeom prst="rect">
            <a:avLst/>
          </a:prstGeom>
          <a:noFill/>
        </p:spPr>
        <p:txBody>
          <a:bodyPr wrap="square" rtlCol="0">
            <a:spAutoFit/>
          </a:bodyPr>
          <a:lstStyle/>
          <a:p>
            <a:r>
              <a:rPr lang="es-ES" dirty="0">
                <a:solidFill>
                  <a:schemeClr val="bg2">
                    <a:lumMod val="75000"/>
                  </a:schemeClr>
                </a:solidFill>
                <a:latin typeface="Avenir Next" panose="020B0503020202020204" pitchFamily="34" charset="0"/>
              </a:rPr>
              <a:t>BCT</a:t>
            </a:r>
            <a:endParaRPr lang="es-CO" dirty="0">
              <a:solidFill>
                <a:schemeClr val="bg2">
                  <a:lumMod val="75000"/>
                </a:schemeClr>
              </a:solidFill>
              <a:latin typeface="Avenir Next" panose="020B0503020202020204" pitchFamily="34" charset="0"/>
            </a:endParaRPr>
          </a:p>
        </p:txBody>
      </p:sp>
    </p:spTree>
    <p:extLst>
      <p:ext uri="{BB962C8B-B14F-4D97-AF65-F5344CB8AC3E}">
        <p14:creationId xmlns:p14="http://schemas.microsoft.com/office/powerpoint/2010/main" val="2405639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9">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ED5787B-8DE5-4C59-925E-3D4B36D18EF2}"/>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texto 7">
            <a:extLst>
              <a:ext uri="{FF2B5EF4-FFF2-40B4-BE49-F238E27FC236}">
                <a16:creationId xmlns:a16="http://schemas.microsoft.com/office/drawing/2014/main" id="{9EEA2050-1C23-4469-8F87-D0739F4D9375}"/>
              </a:ext>
            </a:extLst>
          </p:cNvPr>
          <p:cNvSpPr>
            <a:spLocks noGrp="1"/>
          </p:cNvSpPr>
          <p:nvPr>
            <p:ph type="body" sz="quarter" idx="15" hasCustomPrompt="1"/>
          </p:nvPr>
        </p:nvSpPr>
        <p:spPr>
          <a:xfrm>
            <a:off x="6405771" y="3808591"/>
            <a:ext cx="5089633" cy="2816798"/>
          </a:xfrm>
        </p:spPr>
        <p:txBody>
          <a:bodyPr>
            <a:normAutofit/>
          </a:bodyPr>
          <a:lstStyle>
            <a:lvl1pPr marL="0" indent="0">
              <a:buNone/>
              <a:defRPr sz="180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a:t>
            </a:r>
            <a:r>
              <a:rPr lang="es-ES" dirty="0" err="1"/>
              <a:t>Roboto</a:t>
            </a:r>
            <a:r>
              <a:rPr lang="es-ES" dirty="0"/>
              <a:t>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17" name="Gráfico 16">
            <a:extLst>
              <a:ext uri="{FF2B5EF4-FFF2-40B4-BE49-F238E27FC236}">
                <a16:creationId xmlns:a16="http://schemas.microsoft.com/office/drawing/2014/main" id="{FBBA45B0-C4A0-43CC-ADC9-7D72ACAA8F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2294" y="-745804"/>
            <a:ext cx="1716850" cy="1819861"/>
          </a:xfrm>
          <a:prstGeom prst="rect">
            <a:avLst/>
          </a:prstGeom>
        </p:spPr>
      </p:pic>
      <p:pic>
        <p:nvPicPr>
          <p:cNvPr id="19" name="Gráfico 18">
            <a:extLst>
              <a:ext uri="{FF2B5EF4-FFF2-40B4-BE49-F238E27FC236}">
                <a16:creationId xmlns:a16="http://schemas.microsoft.com/office/drawing/2014/main" id="{3C06375E-06E7-4733-8DBE-0628F995DD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6700" y="6222828"/>
            <a:ext cx="1012333" cy="1073073"/>
          </a:xfrm>
          <a:prstGeom prst="rect">
            <a:avLst/>
          </a:prstGeom>
        </p:spPr>
      </p:pic>
      <p:pic>
        <p:nvPicPr>
          <p:cNvPr id="11" name="Gráfico 10">
            <a:extLst>
              <a:ext uri="{FF2B5EF4-FFF2-40B4-BE49-F238E27FC236}">
                <a16:creationId xmlns:a16="http://schemas.microsoft.com/office/drawing/2014/main" id="{309223D9-D3C4-414A-AF48-F9A75F49840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6596" y="827458"/>
            <a:ext cx="5350042" cy="5350042"/>
          </a:xfrm>
          <a:prstGeom prst="rect">
            <a:avLst/>
          </a:prstGeom>
        </p:spPr>
      </p:pic>
      <p:sp>
        <p:nvSpPr>
          <p:cNvPr id="10" name="Marcador de texto 2">
            <a:extLst>
              <a:ext uri="{FF2B5EF4-FFF2-40B4-BE49-F238E27FC236}">
                <a16:creationId xmlns:a16="http://schemas.microsoft.com/office/drawing/2014/main" id="{F7644AD1-69CB-4769-98A0-FC530965BEEC}"/>
              </a:ext>
            </a:extLst>
          </p:cNvPr>
          <p:cNvSpPr>
            <a:spLocks noGrp="1"/>
          </p:cNvSpPr>
          <p:nvPr>
            <p:ph type="body" sz="quarter" idx="13" hasCustomPrompt="1"/>
          </p:nvPr>
        </p:nvSpPr>
        <p:spPr>
          <a:xfrm>
            <a:off x="6405771" y="2481039"/>
            <a:ext cx="5089633" cy="595766"/>
          </a:xfrm>
        </p:spPr>
        <p:txBody>
          <a:bodyPr>
            <a:normAutofit/>
          </a:bodyPr>
          <a:lstStyle>
            <a:lvl1pPr marL="0" indent="0">
              <a:buNone/>
              <a:defRPr sz="3000" b="0">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TÍTULOS DOBLES MAY.</a:t>
            </a:r>
            <a:endParaRPr lang="es-CO" dirty="0"/>
          </a:p>
        </p:txBody>
      </p:sp>
      <p:sp>
        <p:nvSpPr>
          <p:cNvPr id="12" name="Marcador de texto 2">
            <a:extLst>
              <a:ext uri="{FF2B5EF4-FFF2-40B4-BE49-F238E27FC236}">
                <a16:creationId xmlns:a16="http://schemas.microsoft.com/office/drawing/2014/main" id="{293D256A-57CE-4067-B182-4B4BB4349AAA}"/>
              </a:ext>
            </a:extLst>
          </p:cNvPr>
          <p:cNvSpPr>
            <a:spLocks noGrp="1"/>
          </p:cNvSpPr>
          <p:nvPr>
            <p:ph type="body" sz="quarter" idx="16" hasCustomPrompt="1"/>
          </p:nvPr>
        </p:nvSpPr>
        <p:spPr>
          <a:xfrm>
            <a:off x="6405771" y="2846932"/>
            <a:ext cx="5089633" cy="595766"/>
          </a:xfrm>
        </p:spPr>
        <p:txBody>
          <a:bodyPr>
            <a:normAutofit/>
          </a:bodyPr>
          <a:lstStyle>
            <a:lvl1pPr marL="0" indent="0">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sp>
        <p:nvSpPr>
          <p:cNvPr id="13" name="CuadroTexto 12">
            <a:extLst>
              <a:ext uri="{FF2B5EF4-FFF2-40B4-BE49-F238E27FC236}">
                <a16:creationId xmlns:a16="http://schemas.microsoft.com/office/drawing/2014/main" id="{66D55F59-25C0-4449-BB6E-233992A1C4C6}"/>
              </a:ext>
            </a:extLst>
          </p:cNvPr>
          <p:cNvSpPr txBox="1"/>
          <p:nvPr userDrawn="1"/>
        </p:nvSpPr>
        <p:spPr>
          <a:xfrm>
            <a:off x="1767788" y="3127264"/>
            <a:ext cx="3207657" cy="1200329"/>
          </a:xfrm>
          <a:prstGeom prst="rect">
            <a:avLst/>
          </a:prstGeom>
          <a:noFill/>
        </p:spPr>
        <p:txBody>
          <a:bodyPr wrap="square" rtlCol="0">
            <a:spAutoFit/>
          </a:bodyPr>
          <a:lstStyle/>
          <a:p>
            <a:r>
              <a:rPr lang="es-ES" i="1" dirty="0">
                <a:solidFill>
                  <a:schemeClr val="bg1"/>
                </a:solidFill>
                <a:latin typeface="Arial "/>
              </a:rPr>
              <a:t>(Elegir una imagen redonda de la biblioteca de imágenes definidas y ubicarla sobre este recurso)</a:t>
            </a:r>
            <a:endParaRPr lang="es-CO" i="1" dirty="0">
              <a:solidFill>
                <a:schemeClr val="bg1"/>
              </a:solidFill>
              <a:latin typeface="Arial "/>
            </a:endParaRPr>
          </a:p>
        </p:txBody>
      </p:sp>
    </p:spTree>
    <p:extLst>
      <p:ext uri="{BB962C8B-B14F-4D97-AF65-F5344CB8AC3E}">
        <p14:creationId xmlns:p14="http://schemas.microsoft.com/office/powerpoint/2010/main" val="2696832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8">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0ADF373-BA4B-4ACC-9737-EB775B8EF13B}"/>
              </a:ext>
            </a:extLst>
          </p:cNvPr>
          <p:cNvSpPr>
            <a:spLocks noGrp="1"/>
          </p:cNvSpPr>
          <p:nvPr>
            <p:ph type="body" sz="quarter" idx="13" hasCustomPrompt="1"/>
          </p:nvPr>
        </p:nvSpPr>
        <p:spPr>
          <a:xfrm>
            <a:off x="668338" y="936222"/>
            <a:ext cx="5618162" cy="595766"/>
          </a:xfrm>
        </p:spPr>
        <p:txBody>
          <a:bodyPr>
            <a:normAutofit/>
          </a:bodyPr>
          <a:lstStyle>
            <a:lvl1pPr marL="0" indent="0">
              <a:buNone/>
              <a:defRPr sz="3000" b="0">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TÍTULOS DOBLES MAY.</a:t>
            </a:r>
            <a:endParaRPr lang="es-CO" dirty="0"/>
          </a:p>
        </p:txBody>
      </p:sp>
      <p:sp>
        <p:nvSpPr>
          <p:cNvPr id="8" name="Marcador de texto 7">
            <a:extLst>
              <a:ext uri="{FF2B5EF4-FFF2-40B4-BE49-F238E27FC236}">
                <a16:creationId xmlns:a16="http://schemas.microsoft.com/office/drawing/2014/main" id="{DE70B7DA-6C88-43B6-B69D-EA7BB0A313F4}"/>
              </a:ext>
            </a:extLst>
          </p:cNvPr>
          <p:cNvSpPr>
            <a:spLocks noGrp="1"/>
          </p:cNvSpPr>
          <p:nvPr>
            <p:ph type="body" sz="quarter" idx="14" hasCustomPrompt="1"/>
          </p:nvPr>
        </p:nvSpPr>
        <p:spPr>
          <a:xfrm>
            <a:off x="668338" y="2263774"/>
            <a:ext cx="5618162" cy="4377657"/>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a:t>
            </a:r>
            <a:r>
              <a:rPr lang="es-ES" dirty="0" err="1"/>
              <a:t>Roboto</a:t>
            </a:r>
            <a:r>
              <a:rPr lang="es-ES" dirty="0"/>
              <a:t>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
        <p:nvSpPr>
          <p:cNvPr id="6" name="Marcador de texto 2">
            <a:extLst>
              <a:ext uri="{FF2B5EF4-FFF2-40B4-BE49-F238E27FC236}">
                <a16:creationId xmlns:a16="http://schemas.microsoft.com/office/drawing/2014/main" id="{B16B34DB-029A-451B-BA12-16ACC781BA3E}"/>
              </a:ext>
            </a:extLst>
          </p:cNvPr>
          <p:cNvSpPr>
            <a:spLocks noGrp="1"/>
          </p:cNvSpPr>
          <p:nvPr>
            <p:ph type="body" sz="quarter" idx="15" hasCustomPrompt="1"/>
          </p:nvPr>
        </p:nvSpPr>
        <p:spPr>
          <a:xfrm>
            <a:off x="668338" y="1302115"/>
            <a:ext cx="5618162" cy="595766"/>
          </a:xfrm>
        </p:spPr>
        <p:txBody>
          <a:bodyPr>
            <a:normAutofit/>
          </a:bodyPr>
          <a:lstStyle>
            <a:lvl1pPr marL="0" indent="0">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pic>
        <p:nvPicPr>
          <p:cNvPr id="9" name="Gráfico 8">
            <a:extLst>
              <a:ext uri="{FF2B5EF4-FFF2-40B4-BE49-F238E27FC236}">
                <a16:creationId xmlns:a16="http://schemas.microsoft.com/office/drawing/2014/main" id="{94C57118-5962-40DA-BA59-367736E486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6462618" y="788821"/>
            <a:ext cx="5350042" cy="5350042"/>
          </a:xfrm>
          <a:prstGeom prst="rect">
            <a:avLst/>
          </a:prstGeom>
        </p:spPr>
      </p:pic>
      <p:sp>
        <p:nvSpPr>
          <p:cNvPr id="2" name="CuadroTexto 1">
            <a:extLst>
              <a:ext uri="{FF2B5EF4-FFF2-40B4-BE49-F238E27FC236}">
                <a16:creationId xmlns:a16="http://schemas.microsoft.com/office/drawing/2014/main" id="{070CFA58-121C-420B-95F7-48018978F97F}"/>
              </a:ext>
            </a:extLst>
          </p:cNvPr>
          <p:cNvSpPr txBox="1"/>
          <p:nvPr userDrawn="1"/>
        </p:nvSpPr>
        <p:spPr>
          <a:xfrm>
            <a:off x="7566248" y="3029565"/>
            <a:ext cx="3207657" cy="1200329"/>
          </a:xfrm>
          <a:prstGeom prst="rect">
            <a:avLst/>
          </a:prstGeom>
          <a:noFill/>
        </p:spPr>
        <p:txBody>
          <a:bodyPr wrap="square" rtlCol="0">
            <a:spAutoFit/>
          </a:bodyPr>
          <a:lstStyle/>
          <a:p>
            <a:r>
              <a:rPr lang="es-ES" i="1" dirty="0">
                <a:latin typeface="Roboto" pitchFamily="2" charset="0"/>
                <a:ea typeface="Roboto" pitchFamily="2" charset="0"/>
              </a:rPr>
              <a:t>(Elegir una imagen redonda de la biblioteca de imágenes definidas y ubicarla sobre este recurso)</a:t>
            </a:r>
            <a:endParaRPr lang="es-CO" i="1" dirty="0">
              <a:latin typeface="Roboto" pitchFamily="2" charset="0"/>
              <a:ea typeface="Roboto" pitchFamily="2" charset="0"/>
            </a:endParaRPr>
          </a:p>
        </p:txBody>
      </p:sp>
    </p:spTree>
    <p:extLst>
      <p:ext uri="{BB962C8B-B14F-4D97-AF65-F5344CB8AC3E}">
        <p14:creationId xmlns:p14="http://schemas.microsoft.com/office/powerpoint/2010/main" val="785130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SLIDE-6">
    <p:spTree>
      <p:nvGrpSpPr>
        <p:cNvPr id="1" name=""/>
        <p:cNvGrpSpPr/>
        <p:nvPr/>
      </p:nvGrpSpPr>
      <p:grpSpPr>
        <a:xfrm>
          <a:off x="0" y="0"/>
          <a:ext cx="0" cy="0"/>
          <a:chOff x="0" y="0"/>
          <a:chExt cx="0" cy="0"/>
        </a:xfrm>
      </p:grpSpPr>
      <p:pic>
        <p:nvPicPr>
          <p:cNvPr id="9" name="Imagen 8" descr="Una silla de madera&#10;&#10;Descripción generada automáticamente">
            <a:extLst>
              <a:ext uri="{FF2B5EF4-FFF2-40B4-BE49-F238E27FC236}">
                <a16:creationId xmlns:a16="http://schemas.microsoft.com/office/drawing/2014/main" id="{C1F3CBC9-ACA9-44C6-BEA1-2BE0175B46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0912" y="0"/>
            <a:ext cx="4578104" cy="6858000"/>
          </a:xfrm>
          <a:prstGeom prst="rect">
            <a:avLst/>
          </a:prstGeom>
        </p:spPr>
      </p:pic>
      <p:sp>
        <p:nvSpPr>
          <p:cNvPr id="10" name="Rectángulo 9">
            <a:extLst>
              <a:ext uri="{FF2B5EF4-FFF2-40B4-BE49-F238E27FC236}">
                <a16:creationId xmlns:a16="http://schemas.microsoft.com/office/drawing/2014/main" id="{20E166EF-433F-4EC7-86DD-62DCA7729E69}"/>
              </a:ext>
            </a:extLst>
          </p:cNvPr>
          <p:cNvSpPr/>
          <p:nvPr userDrawn="1"/>
        </p:nvSpPr>
        <p:spPr>
          <a:xfrm>
            <a:off x="0" y="0"/>
            <a:ext cx="756091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Marcador de texto 2">
            <a:extLst>
              <a:ext uri="{FF2B5EF4-FFF2-40B4-BE49-F238E27FC236}">
                <a16:creationId xmlns:a16="http://schemas.microsoft.com/office/drawing/2014/main" id="{40ADF373-BA4B-4ACC-9737-EB775B8EF13B}"/>
              </a:ext>
            </a:extLst>
          </p:cNvPr>
          <p:cNvSpPr>
            <a:spLocks noGrp="1"/>
          </p:cNvSpPr>
          <p:nvPr>
            <p:ph type="body" sz="quarter" idx="13" hasCustomPrompt="1"/>
          </p:nvPr>
        </p:nvSpPr>
        <p:spPr>
          <a:xfrm>
            <a:off x="668338" y="1363664"/>
            <a:ext cx="6342062" cy="595766"/>
          </a:xfrm>
        </p:spPr>
        <p:txBody>
          <a:bodyPr>
            <a:normAutofit/>
          </a:bodyPr>
          <a:lstStyle>
            <a:lvl1pPr marL="0" indent="0">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MAY. ROBOTO 30</a:t>
            </a:r>
            <a:endParaRPr lang="es-CO" dirty="0"/>
          </a:p>
        </p:txBody>
      </p:sp>
      <p:sp>
        <p:nvSpPr>
          <p:cNvPr id="8" name="Marcador de texto 7">
            <a:extLst>
              <a:ext uri="{FF2B5EF4-FFF2-40B4-BE49-F238E27FC236}">
                <a16:creationId xmlns:a16="http://schemas.microsoft.com/office/drawing/2014/main" id="{DE70B7DA-6C88-43B6-B69D-EA7BB0A313F4}"/>
              </a:ext>
            </a:extLst>
          </p:cNvPr>
          <p:cNvSpPr>
            <a:spLocks noGrp="1"/>
          </p:cNvSpPr>
          <p:nvPr>
            <p:ph type="body" sz="quarter" idx="14" hasCustomPrompt="1"/>
          </p:nvPr>
        </p:nvSpPr>
        <p:spPr>
          <a:xfrm>
            <a:off x="668338" y="2263775"/>
            <a:ext cx="6342062" cy="3875088"/>
          </a:xfrm>
        </p:spPr>
        <p:txBody>
          <a:bodyPr>
            <a:normAutofit/>
          </a:bodyPr>
          <a:lstStyle>
            <a:lvl1pPr marL="0" indent="0">
              <a:buNone/>
              <a:defRPr sz="180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11" name="Gráfico 10">
            <a:extLst>
              <a:ext uri="{FF2B5EF4-FFF2-40B4-BE49-F238E27FC236}">
                <a16:creationId xmlns:a16="http://schemas.microsoft.com/office/drawing/2014/main" id="{6916F6FB-C9E6-40D5-B025-002BEBA18B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6700" y="6222828"/>
            <a:ext cx="1012333" cy="1073073"/>
          </a:xfrm>
          <a:prstGeom prst="rect">
            <a:avLst/>
          </a:prstGeom>
        </p:spPr>
      </p:pic>
    </p:spTree>
    <p:extLst>
      <p:ext uri="{BB962C8B-B14F-4D97-AF65-F5344CB8AC3E}">
        <p14:creationId xmlns:p14="http://schemas.microsoft.com/office/powerpoint/2010/main" val="37049345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LIDE-8">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DE70B7DA-6C88-43B6-B69D-EA7BB0A313F4}"/>
              </a:ext>
            </a:extLst>
          </p:cNvPr>
          <p:cNvSpPr>
            <a:spLocks noGrp="1"/>
          </p:cNvSpPr>
          <p:nvPr>
            <p:ph type="body" sz="quarter" idx="14" hasCustomPrompt="1"/>
          </p:nvPr>
        </p:nvSpPr>
        <p:spPr>
          <a:xfrm>
            <a:off x="971550" y="2982912"/>
            <a:ext cx="10191749" cy="3113088"/>
          </a:xfrm>
        </p:spPr>
        <p:txBody>
          <a:bodyPr>
            <a:normAutofit/>
          </a:bodyPr>
          <a:lstStyle>
            <a:lvl1pPr marL="0" indent="0" algn="ctr">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6" name="Gráfico 5">
            <a:extLst>
              <a:ext uri="{FF2B5EF4-FFF2-40B4-BE49-F238E27FC236}">
                <a16:creationId xmlns:a16="http://schemas.microsoft.com/office/drawing/2014/main" id="{0DE985CA-2181-4245-A23B-010CE8A59E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2294" y="-745804"/>
            <a:ext cx="1716850" cy="1819861"/>
          </a:xfrm>
          <a:prstGeom prst="rect">
            <a:avLst/>
          </a:prstGeom>
        </p:spPr>
      </p:pic>
      <p:pic>
        <p:nvPicPr>
          <p:cNvPr id="9" name="Gráfico 8">
            <a:extLst>
              <a:ext uri="{FF2B5EF4-FFF2-40B4-BE49-F238E27FC236}">
                <a16:creationId xmlns:a16="http://schemas.microsoft.com/office/drawing/2014/main" id="{0CBB4C0A-C599-4366-93F8-FF59A2AA67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6700" y="6222828"/>
            <a:ext cx="1012333" cy="1073073"/>
          </a:xfrm>
          <a:prstGeom prst="rect">
            <a:avLst/>
          </a:prstGeom>
        </p:spPr>
      </p:pic>
      <p:sp>
        <p:nvSpPr>
          <p:cNvPr id="7" name="Marcador de texto 2">
            <a:extLst>
              <a:ext uri="{FF2B5EF4-FFF2-40B4-BE49-F238E27FC236}">
                <a16:creationId xmlns:a16="http://schemas.microsoft.com/office/drawing/2014/main" id="{ADFC69FC-03A7-4333-9DA5-4EB40BEA2727}"/>
              </a:ext>
            </a:extLst>
          </p:cNvPr>
          <p:cNvSpPr>
            <a:spLocks noGrp="1"/>
          </p:cNvSpPr>
          <p:nvPr>
            <p:ph type="body" sz="quarter" idx="15" hasCustomPrompt="1"/>
          </p:nvPr>
        </p:nvSpPr>
        <p:spPr>
          <a:xfrm>
            <a:off x="971550" y="1818538"/>
            <a:ext cx="10191749" cy="595766"/>
          </a:xfrm>
        </p:spPr>
        <p:txBody>
          <a:bodyPr>
            <a:normAutofit/>
          </a:bodyPr>
          <a:lstStyle>
            <a:lvl1pPr marL="0" indent="0" algn="ctr">
              <a:buNone/>
              <a:defRPr sz="3000" b="0">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TÍTULOS DOBLES MAY</a:t>
            </a:r>
            <a:endParaRPr lang="es-CO" dirty="0"/>
          </a:p>
        </p:txBody>
      </p:sp>
      <p:sp>
        <p:nvSpPr>
          <p:cNvPr id="10" name="Marcador de texto 2">
            <a:extLst>
              <a:ext uri="{FF2B5EF4-FFF2-40B4-BE49-F238E27FC236}">
                <a16:creationId xmlns:a16="http://schemas.microsoft.com/office/drawing/2014/main" id="{AAD048AD-3AAF-46C6-BC07-53299B87158B}"/>
              </a:ext>
            </a:extLst>
          </p:cNvPr>
          <p:cNvSpPr>
            <a:spLocks noGrp="1"/>
          </p:cNvSpPr>
          <p:nvPr>
            <p:ph type="body" sz="quarter" idx="16" hasCustomPrompt="1"/>
          </p:nvPr>
        </p:nvSpPr>
        <p:spPr>
          <a:xfrm>
            <a:off x="971550" y="2184431"/>
            <a:ext cx="10191749" cy="595766"/>
          </a:xfrm>
        </p:spPr>
        <p:txBody>
          <a:bodyPr>
            <a:normAutofit/>
          </a:bodyPr>
          <a:lstStyle>
            <a:lvl1pPr marL="0" indent="0" algn="ctr">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pic>
        <p:nvPicPr>
          <p:cNvPr id="11" name="Gráfico 10">
            <a:extLst>
              <a:ext uri="{FF2B5EF4-FFF2-40B4-BE49-F238E27FC236}">
                <a16:creationId xmlns:a16="http://schemas.microsoft.com/office/drawing/2014/main" id="{4081F402-83A4-41A2-B4FF-8493D2596F4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344939" y="4180115"/>
            <a:ext cx="138381" cy="2295749"/>
          </a:xfrm>
          <a:prstGeom prst="rect">
            <a:avLst/>
          </a:prstGeom>
        </p:spPr>
      </p:pic>
    </p:spTree>
    <p:extLst>
      <p:ext uri="{BB962C8B-B14F-4D97-AF65-F5344CB8AC3E}">
        <p14:creationId xmlns:p14="http://schemas.microsoft.com/office/powerpoint/2010/main" val="2016210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489ACF91-88BF-41CF-93B0-9EDE742D1A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372" y="3280736"/>
            <a:ext cx="3309937" cy="3309937"/>
          </a:xfrm>
          <a:prstGeom prst="rect">
            <a:avLst/>
          </a:prstGeom>
        </p:spPr>
      </p:pic>
    </p:spTree>
    <p:extLst>
      <p:ext uri="{BB962C8B-B14F-4D97-AF65-F5344CB8AC3E}">
        <p14:creationId xmlns:p14="http://schemas.microsoft.com/office/powerpoint/2010/main" val="564482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0443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6" name="Imagen 5" descr="Imagen en blanco y negro&#10;&#10;Descripción generada automáticamente con confianza media">
            <a:extLst>
              <a:ext uri="{FF2B5EF4-FFF2-40B4-BE49-F238E27FC236}">
                <a16:creationId xmlns:a16="http://schemas.microsoft.com/office/drawing/2014/main" id="{91EDE474-F2BE-4121-92F3-DA22862F39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888941"/>
          </a:xfrm>
          <a:prstGeom prst="rect">
            <a:avLst/>
          </a:prstGeom>
        </p:spPr>
      </p:pic>
      <p:pic>
        <p:nvPicPr>
          <p:cNvPr id="8" name="Imagen 7" descr="Dibujo con letras blancas&#10;&#10;Descripción generada automáticamente con confianza media">
            <a:extLst>
              <a:ext uri="{FF2B5EF4-FFF2-40B4-BE49-F238E27FC236}">
                <a16:creationId xmlns:a16="http://schemas.microsoft.com/office/drawing/2014/main" id="{0B8F7C66-8754-4A35-AC85-25489D5311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47593" y="3036668"/>
            <a:ext cx="3500338" cy="1053261"/>
          </a:xfrm>
          <a:prstGeom prst="rect">
            <a:avLst/>
          </a:prstGeom>
        </p:spPr>
      </p:pic>
      <p:sp>
        <p:nvSpPr>
          <p:cNvPr id="10" name="Marcador de texto 2">
            <a:extLst>
              <a:ext uri="{FF2B5EF4-FFF2-40B4-BE49-F238E27FC236}">
                <a16:creationId xmlns:a16="http://schemas.microsoft.com/office/drawing/2014/main" id="{28D48D48-2E4B-4CF0-AD45-CBC9815A435E}"/>
              </a:ext>
            </a:extLst>
          </p:cNvPr>
          <p:cNvSpPr>
            <a:spLocks noGrp="1"/>
          </p:cNvSpPr>
          <p:nvPr>
            <p:ph type="body" sz="quarter" idx="13" hasCustomPrompt="1"/>
          </p:nvPr>
        </p:nvSpPr>
        <p:spPr>
          <a:xfrm>
            <a:off x="6949947" y="4480139"/>
            <a:ext cx="4226053" cy="595766"/>
          </a:xfrm>
        </p:spPr>
        <p:txBody>
          <a:bodyPr>
            <a:normAutofit/>
          </a:bodyPr>
          <a:lstStyle>
            <a:lvl1pPr marL="0" indent="0" algn="ctr">
              <a:buNone/>
              <a:defRPr sz="3000" b="1">
                <a:solidFill>
                  <a:schemeClr val="bg1"/>
                </a:solidFill>
                <a:latin typeface="Arial" panose="020B0604020202020204" pitchFamily="34"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sp>
        <p:nvSpPr>
          <p:cNvPr id="11" name="Marcador de texto 7">
            <a:extLst>
              <a:ext uri="{FF2B5EF4-FFF2-40B4-BE49-F238E27FC236}">
                <a16:creationId xmlns:a16="http://schemas.microsoft.com/office/drawing/2014/main" id="{8AE76E01-725A-4EDC-BFE1-0BA8E841E5C4}"/>
              </a:ext>
            </a:extLst>
          </p:cNvPr>
          <p:cNvSpPr>
            <a:spLocks noGrp="1"/>
          </p:cNvSpPr>
          <p:nvPr>
            <p:ph type="body" sz="quarter" idx="14" hasCustomPrompt="1"/>
          </p:nvPr>
        </p:nvSpPr>
        <p:spPr>
          <a:xfrm>
            <a:off x="6949947" y="5225143"/>
            <a:ext cx="4226052" cy="3869676"/>
          </a:xfrm>
        </p:spPr>
        <p:txBody>
          <a:bodyPr>
            <a:normAutofit/>
          </a:bodyPr>
          <a:lstStyle>
            <a:lvl1pPr marL="0" indent="0" algn="ctr">
              <a:buNone/>
              <a:defRPr sz="180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p:txBody>
      </p:sp>
      <p:pic>
        <p:nvPicPr>
          <p:cNvPr id="12" name="Gráfico 11">
            <a:extLst>
              <a:ext uri="{FF2B5EF4-FFF2-40B4-BE49-F238E27FC236}">
                <a16:creationId xmlns:a16="http://schemas.microsoft.com/office/drawing/2014/main" id="{BF9190F9-FE2E-4EF0-8153-635B9FD8CB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82316" y="1431744"/>
            <a:ext cx="5455431" cy="5455431"/>
          </a:xfrm>
          <a:prstGeom prst="rect">
            <a:avLst/>
          </a:prstGeom>
        </p:spPr>
      </p:pic>
      <p:sp>
        <p:nvSpPr>
          <p:cNvPr id="7" name="CuadroTexto 6">
            <a:extLst>
              <a:ext uri="{FF2B5EF4-FFF2-40B4-BE49-F238E27FC236}">
                <a16:creationId xmlns:a16="http://schemas.microsoft.com/office/drawing/2014/main" id="{22C526B1-BEA9-4BA1-A397-EE15986EE273}"/>
              </a:ext>
            </a:extLst>
          </p:cNvPr>
          <p:cNvSpPr txBox="1"/>
          <p:nvPr userDrawn="1"/>
        </p:nvSpPr>
        <p:spPr>
          <a:xfrm>
            <a:off x="2000575" y="3646127"/>
            <a:ext cx="3207657" cy="1200329"/>
          </a:xfrm>
          <a:prstGeom prst="rect">
            <a:avLst/>
          </a:prstGeom>
          <a:noFill/>
        </p:spPr>
        <p:txBody>
          <a:bodyPr wrap="square" rtlCol="0">
            <a:spAutoFit/>
          </a:bodyPr>
          <a:lstStyle/>
          <a:p>
            <a:r>
              <a:rPr lang="es-ES" b="0" i="1" dirty="0">
                <a:solidFill>
                  <a:schemeClr val="bg1"/>
                </a:solidFill>
                <a:latin typeface="Arial "/>
              </a:rPr>
              <a:t>(Elegir una imagen redonda de la biblioteca de imágenes definidas y ubicarla sobre este recurso)</a:t>
            </a:r>
            <a:endParaRPr lang="es-CO" b="0" i="1" dirty="0">
              <a:solidFill>
                <a:schemeClr val="bg1"/>
              </a:solidFill>
              <a:latin typeface="Arial "/>
            </a:endParaRPr>
          </a:p>
        </p:txBody>
      </p:sp>
    </p:spTree>
    <p:extLst>
      <p:ext uri="{BB962C8B-B14F-4D97-AF65-F5344CB8AC3E}">
        <p14:creationId xmlns:p14="http://schemas.microsoft.com/office/powerpoint/2010/main" val="383103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Portadas">
    <p:spTree>
      <p:nvGrpSpPr>
        <p:cNvPr id="1" name=""/>
        <p:cNvGrpSpPr/>
        <p:nvPr/>
      </p:nvGrpSpPr>
      <p:grpSpPr>
        <a:xfrm>
          <a:off x="0" y="0"/>
          <a:ext cx="0" cy="0"/>
          <a:chOff x="0" y="0"/>
          <a:chExt cx="0" cy="0"/>
        </a:xfrm>
      </p:grpSpPr>
      <p:pic>
        <p:nvPicPr>
          <p:cNvPr id="3" name="Imagen 2" descr="Una persona sentado en una ventana&#10;&#10;Descripción generada automáticamente con confianza media">
            <a:extLst>
              <a:ext uri="{FF2B5EF4-FFF2-40B4-BE49-F238E27FC236}">
                <a16:creationId xmlns:a16="http://schemas.microsoft.com/office/drawing/2014/main" id="{0E3A173A-F9F8-4140-85BF-039729FFB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4096"/>
          </a:xfrm>
          <a:prstGeom prst="rect">
            <a:avLst/>
          </a:prstGeom>
        </p:spPr>
      </p:pic>
      <p:pic>
        <p:nvPicPr>
          <p:cNvPr id="20" name="Gráfico 19">
            <a:extLst>
              <a:ext uri="{FF2B5EF4-FFF2-40B4-BE49-F238E27FC236}">
                <a16:creationId xmlns:a16="http://schemas.microsoft.com/office/drawing/2014/main" id="{F5D84427-3A7B-4A27-B51D-C4244A7717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459151" y="-600661"/>
            <a:ext cx="1716850" cy="1819861"/>
          </a:xfrm>
          <a:prstGeom prst="rect">
            <a:avLst/>
          </a:prstGeom>
        </p:spPr>
      </p:pic>
      <p:sp>
        <p:nvSpPr>
          <p:cNvPr id="21" name="CuadroTexto 20">
            <a:extLst>
              <a:ext uri="{FF2B5EF4-FFF2-40B4-BE49-F238E27FC236}">
                <a16:creationId xmlns:a16="http://schemas.microsoft.com/office/drawing/2014/main" id="{821C3B47-DE83-443C-A960-F43C66A2C15E}"/>
              </a:ext>
            </a:extLst>
          </p:cNvPr>
          <p:cNvSpPr txBox="1"/>
          <p:nvPr userDrawn="1"/>
        </p:nvSpPr>
        <p:spPr>
          <a:xfrm>
            <a:off x="10974381" y="319480"/>
            <a:ext cx="1060045" cy="380542"/>
          </a:xfrm>
          <a:prstGeom prst="rect">
            <a:avLst/>
          </a:prstGeom>
          <a:noFill/>
        </p:spPr>
        <p:txBody>
          <a:bodyPr wrap="square" rtlCol="0">
            <a:spAutoFit/>
          </a:bodyPr>
          <a:lstStyle/>
          <a:p>
            <a:r>
              <a:rPr lang="es-ES" dirty="0">
                <a:solidFill>
                  <a:schemeClr val="bg2">
                    <a:lumMod val="75000"/>
                  </a:schemeClr>
                </a:solidFill>
                <a:latin typeface="Avenir Next" panose="020B0503020202020204" pitchFamily="34" charset="0"/>
              </a:rPr>
              <a:t>BCT</a:t>
            </a:r>
            <a:endParaRPr lang="es-CO" dirty="0">
              <a:solidFill>
                <a:schemeClr val="bg2">
                  <a:lumMod val="75000"/>
                </a:schemeClr>
              </a:solidFill>
              <a:latin typeface="Avenir Next" panose="020B0503020202020204" pitchFamily="34" charset="0"/>
            </a:endParaRPr>
          </a:p>
        </p:txBody>
      </p:sp>
      <p:pic>
        <p:nvPicPr>
          <p:cNvPr id="22" name="Gráfico 21">
            <a:extLst>
              <a:ext uri="{FF2B5EF4-FFF2-40B4-BE49-F238E27FC236}">
                <a16:creationId xmlns:a16="http://schemas.microsoft.com/office/drawing/2014/main" id="{ADE413DD-70D9-45FD-A71B-AFCD23D3F6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97329" y="6092200"/>
            <a:ext cx="1012333" cy="1073073"/>
          </a:xfrm>
          <a:prstGeom prst="rect">
            <a:avLst/>
          </a:prstGeom>
        </p:spPr>
      </p:pic>
      <p:sp>
        <p:nvSpPr>
          <p:cNvPr id="11" name="Marcador de texto 2">
            <a:extLst>
              <a:ext uri="{FF2B5EF4-FFF2-40B4-BE49-F238E27FC236}">
                <a16:creationId xmlns:a16="http://schemas.microsoft.com/office/drawing/2014/main" id="{19C51EE3-C9CD-4480-9705-06AF97CE88D9}"/>
              </a:ext>
            </a:extLst>
          </p:cNvPr>
          <p:cNvSpPr>
            <a:spLocks noGrp="1"/>
          </p:cNvSpPr>
          <p:nvPr>
            <p:ph type="body" sz="quarter" idx="13" hasCustomPrompt="1"/>
          </p:nvPr>
        </p:nvSpPr>
        <p:spPr>
          <a:xfrm>
            <a:off x="619369" y="2535904"/>
            <a:ext cx="7706405" cy="595766"/>
          </a:xfrm>
        </p:spPr>
        <p:txBody>
          <a:bodyPr>
            <a:noAutofit/>
          </a:bodyPr>
          <a:lstStyle>
            <a:lvl1pPr marL="0" indent="0" algn="l">
              <a:buNone/>
              <a:defRPr sz="4000" b="1">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DOBLE - MAY</a:t>
            </a:r>
            <a:endParaRPr lang="es-CO" dirty="0"/>
          </a:p>
        </p:txBody>
      </p:sp>
      <p:sp>
        <p:nvSpPr>
          <p:cNvPr id="13" name="Marcador de texto 7">
            <a:extLst>
              <a:ext uri="{FF2B5EF4-FFF2-40B4-BE49-F238E27FC236}">
                <a16:creationId xmlns:a16="http://schemas.microsoft.com/office/drawing/2014/main" id="{5022ECC1-0FB0-4ED0-B96E-E3872D81522E}"/>
              </a:ext>
            </a:extLst>
          </p:cNvPr>
          <p:cNvSpPr>
            <a:spLocks noGrp="1"/>
          </p:cNvSpPr>
          <p:nvPr>
            <p:ph type="body" sz="quarter" idx="14" hasCustomPrompt="1"/>
          </p:nvPr>
        </p:nvSpPr>
        <p:spPr>
          <a:xfrm>
            <a:off x="619367" y="4003199"/>
            <a:ext cx="7706405" cy="849996"/>
          </a:xfrm>
        </p:spPr>
        <p:txBody>
          <a:bodyPr>
            <a:normAutofit/>
          </a:bodyPr>
          <a:lstStyle>
            <a:lvl1pPr marL="0" indent="0" algn="l">
              <a:buNone/>
              <a:defRPr sz="180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a:t>LOREM IPSUM DOLOR IS AMET……</a:t>
            </a:r>
            <a:endParaRPr lang="es-ES" dirty="0"/>
          </a:p>
        </p:txBody>
      </p:sp>
      <p:pic>
        <p:nvPicPr>
          <p:cNvPr id="8" name="Imagen 7" descr="Dibujo con letras blancas&#10;&#10;Descripción generada automáticamente con confianza media">
            <a:extLst>
              <a:ext uri="{FF2B5EF4-FFF2-40B4-BE49-F238E27FC236}">
                <a16:creationId xmlns:a16="http://schemas.microsoft.com/office/drawing/2014/main" id="{C0958986-7BFE-4B8F-A65D-F1BD29FEF3B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pic>
        <p:nvPicPr>
          <p:cNvPr id="12" name="Gráfico 11">
            <a:extLst>
              <a:ext uri="{FF2B5EF4-FFF2-40B4-BE49-F238E27FC236}">
                <a16:creationId xmlns:a16="http://schemas.microsoft.com/office/drawing/2014/main" id="{0BC76B9B-A666-45F1-AB4A-4F1D46827E3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52186" y="6092200"/>
            <a:ext cx="1012333" cy="1073073"/>
          </a:xfrm>
          <a:prstGeom prst="rect">
            <a:avLst/>
          </a:prstGeom>
        </p:spPr>
      </p:pic>
      <p:sp>
        <p:nvSpPr>
          <p:cNvPr id="14" name="Marcador de texto 2">
            <a:extLst>
              <a:ext uri="{FF2B5EF4-FFF2-40B4-BE49-F238E27FC236}">
                <a16:creationId xmlns:a16="http://schemas.microsoft.com/office/drawing/2014/main" id="{19BABB4A-4B6C-4918-B03B-D67F074CD427}"/>
              </a:ext>
            </a:extLst>
          </p:cNvPr>
          <p:cNvSpPr>
            <a:spLocks noGrp="1"/>
          </p:cNvSpPr>
          <p:nvPr>
            <p:ph type="body" sz="quarter" idx="15" hasCustomPrompt="1"/>
          </p:nvPr>
        </p:nvSpPr>
        <p:spPr>
          <a:xfrm>
            <a:off x="619368" y="3018423"/>
            <a:ext cx="7706405" cy="595766"/>
          </a:xfrm>
        </p:spPr>
        <p:txBody>
          <a:bodyPr>
            <a:noAutofit/>
          </a:bodyPr>
          <a:lstStyle>
            <a:lvl1pPr marL="0" indent="0" algn="l">
              <a:buNone/>
              <a:defRPr sz="4000" b="0">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ROBOTO 40</a:t>
            </a:r>
            <a:endParaRPr lang="es-CO" dirty="0"/>
          </a:p>
        </p:txBody>
      </p:sp>
    </p:spTree>
    <p:extLst>
      <p:ext uri="{BB962C8B-B14F-4D97-AF65-F5344CB8AC3E}">
        <p14:creationId xmlns:p14="http://schemas.microsoft.com/office/powerpoint/2010/main" val="1251700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Portadas">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A3FC6DA-D9DE-4EA8-BA1C-11328A5FA357}"/>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descr="Una mujer sentada frente a una laptop&#10;&#10;Descripción generada automáticamente">
            <a:extLst>
              <a:ext uri="{FF2B5EF4-FFF2-40B4-BE49-F238E27FC236}">
                <a16:creationId xmlns:a16="http://schemas.microsoft.com/office/drawing/2014/main" id="{5B10B1B0-36CA-48C9-9FAD-3501E259508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r="11564"/>
          <a:stretch/>
        </p:blipFill>
        <p:spPr>
          <a:xfrm>
            <a:off x="2999874" y="-1"/>
            <a:ext cx="9192126" cy="6864389"/>
          </a:xfrm>
          <a:prstGeom prst="rect">
            <a:avLst/>
          </a:prstGeom>
        </p:spPr>
      </p:pic>
      <p:pic>
        <p:nvPicPr>
          <p:cNvPr id="12" name="Gráfico 11">
            <a:extLst>
              <a:ext uri="{FF2B5EF4-FFF2-40B4-BE49-F238E27FC236}">
                <a16:creationId xmlns:a16="http://schemas.microsoft.com/office/drawing/2014/main" id="{A77FDAE8-62E4-413F-BF4D-7871C2A9DCB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8635" y="5567739"/>
            <a:ext cx="2031239" cy="648660"/>
          </a:xfrm>
          <a:prstGeom prst="rect">
            <a:avLst/>
          </a:prstGeom>
        </p:spPr>
      </p:pic>
      <p:sp>
        <p:nvSpPr>
          <p:cNvPr id="3" name="Marcador de texto 2">
            <a:extLst>
              <a:ext uri="{FF2B5EF4-FFF2-40B4-BE49-F238E27FC236}">
                <a16:creationId xmlns:a16="http://schemas.microsoft.com/office/drawing/2014/main" id="{ED285E39-F5FD-4CAB-B42E-F57CEDAEFE3D}"/>
              </a:ext>
            </a:extLst>
          </p:cNvPr>
          <p:cNvSpPr>
            <a:spLocks noGrp="1"/>
          </p:cNvSpPr>
          <p:nvPr>
            <p:ph type="body" sz="quarter" idx="10" hasCustomPrompt="1"/>
          </p:nvPr>
        </p:nvSpPr>
        <p:spPr>
          <a:xfrm>
            <a:off x="903495" y="2188484"/>
            <a:ext cx="7478134" cy="554086"/>
          </a:xfrm>
        </p:spPr>
        <p:txBody>
          <a:bodyPr>
            <a:noAutofit/>
          </a:bodyPr>
          <a:lstStyle>
            <a:lvl1pPr marL="0" indent="0" algn="l">
              <a:buNone/>
              <a:defRPr sz="4000" b="1">
                <a:solidFill>
                  <a:schemeClr val="bg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TÍTULO ROBOTO 40</a:t>
            </a:r>
            <a:endParaRPr lang="es-CO" dirty="0"/>
          </a:p>
        </p:txBody>
      </p:sp>
      <p:sp>
        <p:nvSpPr>
          <p:cNvPr id="9" name="Marcador de texto 2">
            <a:extLst>
              <a:ext uri="{FF2B5EF4-FFF2-40B4-BE49-F238E27FC236}">
                <a16:creationId xmlns:a16="http://schemas.microsoft.com/office/drawing/2014/main" id="{2EDC3223-9DD6-43DA-B043-392BDC63E49D}"/>
              </a:ext>
            </a:extLst>
          </p:cNvPr>
          <p:cNvSpPr>
            <a:spLocks noGrp="1"/>
          </p:cNvSpPr>
          <p:nvPr>
            <p:ph type="body" sz="quarter" idx="12" hasCustomPrompt="1"/>
          </p:nvPr>
        </p:nvSpPr>
        <p:spPr>
          <a:xfrm>
            <a:off x="903495" y="2870906"/>
            <a:ext cx="7478134" cy="1492250"/>
          </a:xfrm>
        </p:spPr>
        <p:txBody>
          <a:bodyPr>
            <a:noAutofit/>
          </a:bodyPr>
          <a:lstStyle>
            <a:lvl1pPr marL="0" indent="0" algn="l">
              <a:buNone/>
              <a:defRPr sz="4000" b="0">
                <a:solidFill>
                  <a:schemeClr val="bg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MAYÚSCULA</a:t>
            </a:r>
            <a:endParaRPr lang="es-CO" dirty="0"/>
          </a:p>
        </p:txBody>
      </p:sp>
      <p:sp>
        <p:nvSpPr>
          <p:cNvPr id="13" name="Marcador de texto 13">
            <a:extLst>
              <a:ext uri="{FF2B5EF4-FFF2-40B4-BE49-F238E27FC236}">
                <a16:creationId xmlns:a16="http://schemas.microsoft.com/office/drawing/2014/main" id="{58A5AE61-AE45-4C61-B5DD-F9B940C61804}"/>
              </a:ext>
            </a:extLst>
          </p:cNvPr>
          <p:cNvSpPr>
            <a:spLocks noGrp="1"/>
          </p:cNvSpPr>
          <p:nvPr>
            <p:ph type="body" sz="quarter" idx="11" hasCustomPrompt="1"/>
          </p:nvPr>
        </p:nvSpPr>
        <p:spPr>
          <a:xfrm>
            <a:off x="903494" y="3640414"/>
            <a:ext cx="4432300" cy="450850"/>
          </a:xfrm>
        </p:spPr>
        <p:txBody>
          <a:bodyPr>
            <a:noAutofit/>
          </a:bodyPr>
          <a:lstStyle>
            <a:lvl1pPr marL="0" indent="0" algn="l">
              <a:buNone/>
              <a:defRPr sz="2500">
                <a:solidFill>
                  <a:schemeClr val="bg1"/>
                </a:solidFill>
                <a:latin typeface="Roboto" pitchFamily="2" charset="0"/>
                <a:ea typeface="Roboto" pitchFamily="2" charset="0"/>
              </a:defRPr>
            </a:lvl1pPr>
          </a:lstStyle>
          <a:p>
            <a:pPr lvl="0"/>
            <a:r>
              <a:rPr lang="es-ES" dirty="0"/>
              <a:t>Complemento ROBOTO 25</a:t>
            </a:r>
            <a:endParaRPr lang="es-CO" dirty="0"/>
          </a:p>
        </p:txBody>
      </p:sp>
      <p:pic>
        <p:nvPicPr>
          <p:cNvPr id="8" name="Imagen 7" descr="Dibujo con letras blancas&#10;&#10;Descripción generada automáticamente con confianza media">
            <a:extLst>
              <a:ext uri="{FF2B5EF4-FFF2-40B4-BE49-F238E27FC236}">
                <a16:creationId xmlns:a16="http://schemas.microsoft.com/office/drawing/2014/main" id="{2F4E8B8B-C9DD-4321-8E88-39F6933DC95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03494" y="741745"/>
            <a:ext cx="2246105" cy="675859"/>
          </a:xfrm>
          <a:prstGeom prst="rect">
            <a:avLst/>
          </a:prstGeom>
        </p:spPr>
      </p:pic>
      <p:pic>
        <p:nvPicPr>
          <p:cNvPr id="10" name="Gráfico 9">
            <a:extLst>
              <a:ext uri="{FF2B5EF4-FFF2-40B4-BE49-F238E27FC236}">
                <a16:creationId xmlns:a16="http://schemas.microsoft.com/office/drawing/2014/main" id="{6BD39DBC-E883-4E06-A3F5-BB7631D8A370}"/>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379200" y="3021012"/>
            <a:ext cx="104775" cy="3257550"/>
          </a:xfrm>
          <a:prstGeom prst="rect">
            <a:avLst/>
          </a:prstGeom>
        </p:spPr>
      </p:pic>
    </p:spTree>
    <p:extLst>
      <p:ext uri="{BB962C8B-B14F-4D97-AF65-F5344CB8AC3E}">
        <p14:creationId xmlns:p14="http://schemas.microsoft.com/office/powerpoint/2010/main" val="213666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ortadas">
    <p:spTree>
      <p:nvGrpSpPr>
        <p:cNvPr id="1" name=""/>
        <p:cNvGrpSpPr/>
        <p:nvPr/>
      </p:nvGrpSpPr>
      <p:grpSpPr>
        <a:xfrm>
          <a:off x="0" y="0"/>
          <a:ext cx="0" cy="0"/>
          <a:chOff x="0" y="0"/>
          <a:chExt cx="0" cy="0"/>
        </a:xfrm>
      </p:grpSpPr>
      <p:pic>
        <p:nvPicPr>
          <p:cNvPr id="6" name="Imagen 5" descr="Pantalla de computadora con fondo negro&#10;&#10;Descripción generada automáticamente con confianza baja">
            <a:extLst>
              <a:ext uri="{FF2B5EF4-FFF2-40B4-BE49-F238E27FC236}">
                <a16:creationId xmlns:a16="http://schemas.microsoft.com/office/drawing/2014/main" id="{E33BB402-FCBF-4EFD-94BE-05348B39AE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6584" cy="6861047"/>
          </a:xfrm>
          <a:prstGeom prst="rect">
            <a:avLst/>
          </a:prstGeom>
        </p:spPr>
      </p:pic>
      <p:pic>
        <p:nvPicPr>
          <p:cNvPr id="12" name="Gráfico 11">
            <a:extLst>
              <a:ext uri="{FF2B5EF4-FFF2-40B4-BE49-F238E27FC236}">
                <a16:creationId xmlns:a16="http://schemas.microsoft.com/office/drawing/2014/main" id="{A77FDAE8-62E4-413F-BF4D-7871C2A9DC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8635" y="5567739"/>
            <a:ext cx="2031239" cy="648660"/>
          </a:xfrm>
          <a:prstGeom prst="rect">
            <a:avLst/>
          </a:prstGeom>
        </p:spPr>
      </p:pic>
      <p:sp>
        <p:nvSpPr>
          <p:cNvPr id="3" name="Marcador de texto 2">
            <a:extLst>
              <a:ext uri="{FF2B5EF4-FFF2-40B4-BE49-F238E27FC236}">
                <a16:creationId xmlns:a16="http://schemas.microsoft.com/office/drawing/2014/main" id="{ED285E39-F5FD-4CAB-B42E-F57CEDAEFE3D}"/>
              </a:ext>
            </a:extLst>
          </p:cNvPr>
          <p:cNvSpPr>
            <a:spLocks noGrp="1"/>
          </p:cNvSpPr>
          <p:nvPr>
            <p:ph type="body" sz="quarter" idx="10" hasCustomPrompt="1"/>
          </p:nvPr>
        </p:nvSpPr>
        <p:spPr>
          <a:xfrm>
            <a:off x="903495" y="2188484"/>
            <a:ext cx="6948734" cy="554086"/>
          </a:xfrm>
        </p:spPr>
        <p:txBody>
          <a:bodyPr>
            <a:noAutofit/>
          </a:bodyPr>
          <a:lstStyle>
            <a:lvl1pPr marL="0" indent="0" algn="l">
              <a:buNone/>
              <a:defRPr sz="4000" b="1">
                <a:solidFill>
                  <a:schemeClr val="bg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TÍTULO ROBOTO 40</a:t>
            </a:r>
            <a:endParaRPr lang="es-CO" dirty="0"/>
          </a:p>
        </p:txBody>
      </p:sp>
      <p:sp>
        <p:nvSpPr>
          <p:cNvPr id="9" name="Marcador de texto 2">
            <a:extLst>
              <a:ext uri="{FF2B5EF4-FFF2-40B4-BE49-F238E27FC236}">
                <a16:creationId xmlns:a16="http://schemas.microsoft.com/office/drawing/2014/main" id="{2EDC3223-9DD6-43DA-B043-392BDC63E49D}"/>
              </a:ext>
            </a:extLst>
          </p:cNvPr>
          <p:cNvSpPr>
            <a:spLocks noGrp="1"/>
          </p:cNvSpPr>
          <p:nvPr>
            <p:ph type="body" sz="quarter" idx="12" hasCustomPrompt="1"/>
          </p:nvPr>
        </p:nvSpPr>
        <p:spPr>
          <a:xfrm>
            <a:off x="903495" y="2870906"/>
            <a:ext cx="6948734" cy="1492250"/>
          </a:xfrm>
        </p:spPr>
        <p:txBody>
          <a:bodyPr>
            <a:noAutofit/>
          </a:bodyPr>
          <a:lstStyle>
            <a:lvl1pPr marL="0" indent="0" algn="l">
              <a:buNone/>
              <a:defRPr sz="4000" b="0">
                <a:solidFill>
                  <a:schemeClr val="bg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MAYÚSCULA</a:t>
            </a:r>
            <a:endParaRPr lang="es-CO" dirty="0"/>
          </a:p>
        </p:txBody>
      </p:sp>
      <p:sp>
        <p:nvSpPr>
          <p:cNvPr id="13" name="Marcador de texto 13">
            <a:extLst>
              <a:ext uri="{FF2B5EF4-FFF2-40B4-BE49-F238E27FC236}">
                <a16:creationId xmlns:a16="http://schemas.microsoft.com/office/drawing/2014/main" id="{58A5AE61-AE45-4C61-B5DD-F9B940C61804}"/>
              </a:ext>
            </a:extLst>
          </p:cNvPr>
          <p:cNvSpPr>
            <a:spLocks noGrp="1"/>
          </p:cNvSpPr>
          <p:nvPr>
            <p:ph type="body" sz="quarter" idx="11" hasCustomPrompt="1"/>
          </p:nvPr>
        </p:nvSpPr>
        <p:spPr>
          <a:xfrm>
            <a:off x="903494" y="3654928"/>
            <a:ext cx="4432300" cy="450850"/>
          </a:xfrm>
        </p:spPr>
        <p:txBody>
          <a:bodyPr>
            <a:noAutofit/>
          </a:bodyPr>
          <a:lstStyle>
            <a:lvl1pPr marL="0" indent="0" algn="l">
              <a:buNone/>
              <a:defRPr sz="2500">
                <a:solidFill>
                  <a:schemeClr val="bg1"/>
                </a:solidFill>
                <a:latin typeface="Roboto" pitchFamily="2" charset="0"/>
                <a:ea typeface="Roboto" pitchFamily="2" charset="0"/>
              </a:defRPr>
            </a:lvl1pPr>
          </a:lstStyle>
          <a:p>
            <a:pPr lvl="0"/>
            <a:r>
              <a:rPr lang="es-ES" dirty="0"/>
              <a:t>Complemento ROBOTO 25</a:t>
            </a:r>
            <a:endParaRPr lang="es-CO" dirty="0"/>
          </a:p>
        </p:txBody>
      </p:sp>
      <p:pic>
        <p:nvPicPr>
          <p:cNvPr id="8" name="Imagen 7" descr="Dibujo con letras blancas&#10;&#10;Descripción generada automáticamente con confianza media">
            <a:extLst>
              <a:ext uri="{FF2B5EF4-FFF2-40B4-BE49-F238E27FC236}">
                <a16:creationId xmlns:a16="http://schemas.microsoft.com/office/drawing/2014/main" id="{2F4E8B8B-C9DD-4321-8E88-39F6933DC95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03494" y="741745"/>
            <a:ext cx="2246105" cy="675859"/>
          </a:xfrm>
          <a:prstGeom prst="rect">
            <a:avLst/>
          </a:prstGeom>
        </p:spPr>
      </p:pic>
      <p:pic>
        <p:nvPicPr>
          <p:cNvPr id="10" name="Gráfico 9">
            <a:extLst>
              <a:ext uri="{FF2B5EF4-FFF2-40B4-BE49-F238E27FC236}">
                <a16:creationId xmlns:a16="http://schemas.microsoft.com/office/drawing/2014/main" id="{6BD39DBC-E883-4E06-A3F5-BB7631D8A3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379200" y="3021012"/>
            <a:ext cx="104775" cy="3257550"/>
          </a:xfrm>
          <a:prstGeom prst="rect">
            <a:avLst/>
          </a:prstGeom>
        </p:spPr>
      </p:pic>
    </p:spTree>
    <p:extLst>
      <p:ext uri="{BB962C8B-B14F-4D97-AF65-F5344CB8AC3E}">
        <p14:creationId xmlns:p14="http://schemas.microsoft.com/office/powerpoint/2010/main" val="1550829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ortadas">
    <p:spTree>
      <p:nvGrpSpPr>
        <p:cNvPr id="1" name=""/>
        <p:cNvGrpSpPr/>
        <p:nvPr/>
      </p:nvGrpSpPr>
      <p:grpSpPr>
        <a:xfrm>
          <a:off x="0" y="0"/>
          <a:ext cx="0" cy="0"/>
          <a:chOff x="0" y="0"/>
          <a:chExt cx="0" cy="0"/>
        </a:xfrm>
      </p:grpSpPr>
      <p:pic>
        <p:nvPicPr>
          <p:cNvPr id="4" name="Imagen 3" descr="Imagen que contiene interior, persona, hombre, comida&#10;&#10;Descripción generada automáticamente">
            <a:extLst>
              <a:ext uri="{FF2B5EF4-FFF2-40B4-BE49-F238E27FC236}">
                <a16:creationId xmlns:a16="http://schemas.microsoft.com/office/drawing/2014/main" id="{5100B7CF-90E5-4ABD-A2DF-A4F56B5F90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9"/>
            <a:ext cx="12192000" cy="6864097"/>
          </a:xfrm>
          <a:prstGeom prst="rect">
            <a:avLst/>
          </a:prstGeom>
        </p:spPr>
      </p:pic>
      <p:sp>
        <p:nvSpPr>
          <p:cNvPr id="3" name="Marcador de texto 2">
            <a:extLst>
              <a:ext uri="{FF2B5EF4-FFF2-40B4-BE49-F238E27FC236}">
                <a16:creationId xmlns:a16="http://schemas.microsoft.com/office/drawing/2014/main" id="{ED285E39-F5FD-4CAB-B42E-F57CEDAEFE3D}"/>
              </a:ext>
            </a:extLst>
          </p:cNvPr>
          <p:cNvSpPr>
            <a:spLocks noGrp="1"/>
          </p:cNvSpPr>
          <p:nvPr>
            <p:ph type="body" sz="quarter" idx="10" hasCustomPrompt="1"/>
          </p:nvPr>
        </p:nvSpPr>
        <p:spPr>
          <a:xfrm>
            <a:off x="903495" y="2696484"/>
            <a:ext cx="6948734" cy="554086"/>
          </a:xfrm>
        </p:spPr>
        <p:txBody>
          <a:bodyPr>
            <a:noAutofit/>
          </a:bodyPr>
          <a:lstStyle>
            <a:lvl1pPr marL="0" indent="0" algn="l">
              <a:buNone/>
              <a:defRPr sz="4000" b="1">
                <a:solidFill>
                  <a:schemeClr val="tx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TÍTULO ROBOTO 40</a:t>
            </a:r>
            <a:endParaRPr lang="es-CO" dirty="0"/>
          </a:p>
        </p:txBody>
      </p:sp>
      <p:sp>
        <p:nvSpPr>
          <p:cNvPr id="9" name="Marcador de texto 2">
            <a:extLst>
              <a:ext uri="{FF2B5EF4-FFF2-40B4-BE49-F238E27FC236}">
                <a16:creationId xmlns:a16="http://schemas.microsoft.com/office/drawing/2014/main" id="{2EDC3223-9DD6-43DA-B043-392BDC63E49D}"/>
              </a:ext>
            </a:extLst>
          </p:cNvPr>
          <p:cNvSpPr>
            <a:spLocks noGrp="1"/>
          </p:cNvSpPr>
          <p:nvPr>
            <p:ph type="body" sz="quarter" idx="12" hasCustomPrompt="1"/>
          </p:nvPr>
        </p:nvSpPr>
        <p:spPr>
          <a:xfrm>
            <a:off x="903495" y="3378906"/>
            <a:ext cx="6948734" cy="1492250"/>
          </a:xfrm>
        </p:spPr>
        <p:txBody>
          <a:bodyPr>
            <a:noAutofit/>
          </a:bodyPr>
          <a:lstStyle>
            <a:lvl1pPr marL="0" indent="0" algn="l">
              <a:buNone/>
              <a:defRPr sz="4000" b="0">
                <a:solidFill>
                  <a:schemeClr val="tx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MAYÚSCULA</a:t>
            </a:r>
            <a:endParaRPr lang="es-CO" dirty="0"/>
          </a:p>
        </p:txBody>
      </p:sp>
      <p:sp>
        <p:nvSpPr>
          <p:cNvPr id="13" name="Marcador de texto 13">
            <a:extLst>
              <a:ext uri="{FF2B5EF4-FFF2-40B4-BE49-F238E27FC236}">
                <a16:creationId xmlns:a16="http://schemas.microsoft.com/office/drawing/2014/main" id="{58A5AE61-AE45-4C61-B5DD-F9B940C61804}"/>
              </a:ext>
            </a:extLst>
          </p:cNvPr>
          <p:cNvSpPr>
            <a:spLocks noGrp="1"/>
          </p:cNvSpPr>
          <p:nvPr>
            <p:ph type="body" sz="quarter" idx="11" hasCustomPrompt="1"/>
          </p:nvPr>
        </p:nvSpPr>
        <p:spPr>
          <a:xfrm>
            <a:off x="903494" y="4162928"/>
            <a:ext cx="4432300" cy="450850"/>
          </a:xfrm>
        </p:spPr>
        <p:txBody>
          <a:bodyPr>
            <a:noAutofit/>
          </a:bodyPr>
          <a:lstStyle>
            <a:lvl1pPr marL="0" indent="0" algn="l">
              <a:buNone/>
              <a:defRPr sz="2500">
                <a:solidFill>
                  <a:schemeClr val="tx1"/>
                </a:solidFill>
                <a:latin typeface="Roboto" pitchFamily="2" charset="0"/>
                <a:ea typeface="Roboto" pitchFamily="2" charset="0"/>
              </a:defRPr>
            </a:lvl1pPr>
          </a:lstStyle>
          <a:p>
            <a:pPr lvl="0"/>
            <a:r>
              <a:rPr lang="es-ES" dirty="0"/>
              <a:t>Complemento ROBOTO 25</a:t>
            </a:r>
            <a:endParaRPr lang="es-CO" dirty="0"/>
          </a:p>
        </p:txBody>
      </p:sp>
      <p:pic>
        <p:nvPicPr>
          <p:cNvPr id="8" name="Imagen 7" descr="Dibujo con letras blancas&#10;&#10;Descripción generada automáticamente con confianza media">
            <a:extLst>
              <a:ext uri="{FF2B5EF4-FFF2-40B4-BE49-F238E27FC236}">
                <a16:creationId xmlns:a16="http://schemas.microsoft.com/office/drawing/2014/main" id="{2F4E8B8B-C9DD-4321-8E88-39F6933DC9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494" y="741745"/>
            <a:ext cx="2246105" cy="675859"/>
          </a:xfrm>
          <a:prstGeom prst="rect">
            <a:avLst/>
          </a:prstGeom>
        </p:spPr>
      </p:pic>
    </p:spTree>
    <p:extLst>
      <p:ext uri="{BB962C8B-B14F-4D97-AF65-F5344CB8AC3E}">
        <p14:creationId xmlns:p14="http://schemas.microsoft.com/office/powerpoint/2010/main" val="426852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unciados">
    <p:spTree>
      <p:nvGrpSpPr>
        <p:cNvPr id="1" name=""/>
        <p:cNvGrpSpPr/>
        <p:nvPr/>
      </p:nvGrpSpPr>
      <p:grpSpPr>
        <a:xfrm>
          <a:off x="0" y="0"/>
          <a:ext cx="0" cy="0"/>
          <a:chOff x="0" y="0"/>
          <a:chExt cx="0" cy="0"/>
        </a:xfrm>
      </p:grpSpPr>
      <p:sp>
        <p:nvSpPr>
          <p:cNvPr id="4" name="Marcador de texto 2">
            <a:extLst>
              <a:ext uri="{FF2B5EF4-FFF2-40B4-BE49-F238E27FC236}">
                <a16:creationId xmlns:a16="http://schemas.microsoft.com/office/drawing/2014/main" id="{8C6E9566-6E5C-45D7-A3A1-BC9064379A9E}"/>
              </a:ext>
            </a:extLst>
          </p:cNvPr>
          <p:cNvSpPr>
            <a:spLocks noGrp="1"/>
          </p:cNvSpPr>
          <p:nvPr>
            <p:ph type="body" sz="quarter" idx="13" hasCustomPrompt="1"/>
          </p:nvPr>
        </p:nvSpPr>
        <p:spPr>
          <a:xfrm>
            <a:off x="2242797" y="3131117"/>
            <a:ext cx="7706405" cy="595766"/>
          </a:xfrm>
        </p:spPr>
        <p:txBody>
          <a:bodyPr>
            <a:noAutofit/>
          </a:bodyPr>
          <a:lstStyle>
            <a:lvl1pPr marL="0" indent="0" algn="ctr">
              <a:buNone/>
              <a:defRPr sz="4000" b="1">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ENUNCIADOS MAYÚSCULA ROBOTO 40</a:t>
            </a:r>
            <a:endParaRPr lang="es-CO" dirty="0"/>
          </a:p>
        </p:txBody>
      </p:sp>
      <p:sp>
        <p:nvSpPr>
          <p:cNvPr id="5" name="Marcador de texto 7">
            <a:extLst>
              <a:ext uri="{FF2B5EF4-FFF2-40B4-BE49-F238E27FC236}">
                <a16:creationId xmlns:a16="http://schemas.microsoft.com/office/drawing/2014/main" id="{CDFAF33E-4554-4497-915E-214572D4BAC3}"/>
              </a:ext>
            </a:extLst>
          </p:cNvPr>
          <p:cNvSpPr>
            <a:spLocks noGrp="1"/>
          </p:cNvSpPr>
          <p:nvPr>
            <p:ph type="body" sz="quarter" idx="14" hasCustomPrompt="1"/>
          </p:nvPr>
        </p:nvSpPr>
        <p:spPr>
          <a:xfrm>
            <a:off x="2242797" y="4510199"/>
            <a:ext cx="7706405" cy="849996"/>
          </a:xfrm>
        </p:spPr>
        <p:txBody>
          <a:bodyPr>
            <a:normAutofit/>
          </a:bodyPr>
          <a:lstStyle>
            <a:lvl1pPr marL="0" indent="0" algn="ctr">
              <a:buNone/>
              <a:defRPr sz="180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9" name="Gráfico 8">
            <a:extLst>
              <a:ext uri="{FF2B5EF4-FFF2-40B4-BE49-F238E27FC236}">
                <a16:creationId xmlns:a16="http://schemas.microsoft.com/office/drawing/2014/main" id="{2C46E29A-30BF-4FFA-84A9-507FA9F291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59151" y="-600661"/>
            <a:ext cx="1716850" cy="1819861"/>
          </a:xfrm>
          <a:prstGeom prst="rect">
            <a:avLst/>
          </a:prstGeom>
        </p:spPr>
      </p:pic>
      <p:sp>
        <p:nvSpPr>
          <p:cNvPr id="6" name="CuadroTexto 5">
            <a:extLst>
              <a:ext uri="{FF2B5EF4-FFF2-40B4-BE49-F238E27FC236}">
                <a16:creationId xmlns:a16="http://schemas.microsoft.com/office/drawing/2014/main" id="{D01EA6AC-7222-499F-A7A1-67D874EC4C78}"/>
              </a:ext>
            </a:extLst>
          </p:cNvPr>
          <p:cNvSpPr txBox="1"/>
          <p:nvPr userDrawn="1"/>
        </p:nvSpPr>
        <p:spPr>
          <a:xfrm>
            <a:off x="10885714" y="323784"/>
            <a:ext cx="3352800" cy="369332"/>
          </a:xfrm>
          <a:prstGeom prst="rect">
            <a:avLst/>
          </a:prstGeom>
          <a:noFill/>
        </p:spPr>
        <p:txBody>
          <a:bodyPr wrap="square" rtlCol="0">
            <a:spAutoFit/>
          </a:bodyPr>
          <a:lstStyle/>
          <a:p>
            <a:r>
              <a:rPr lang="es-ES" dirty="0">
                <a:solidFill>
                  <a:schemeClr val="bg2">
                    <a:lumMod val="75000"/>
                  </a:schemeClr>
                </a:solidFill>
                <a:latin typeface="Avenir Next" panose="020B0503020202020204" pitchFamily="34" charset="0"/>
              </a:rPr>
              <a:t>BCT</a:t>
            </a:r>
            <a:endParaRPr lang="es-CO" dirty="0">
              <a:solidFill>
                <a:schemeClr val="bg2">
                  <a:lumMod val="75000"/>
                </a:schemeClr>
              </a:solidFill>
              <a:latin typeface="Avenir Next" panose="020B0503020202020204" pitchFamily="34" charset="0"/>
            </a:endParaRPr>
          </a:p>
        </p:txBody>
      </p:sp>
      <p:pic>
        <p:nvPicPr>
          <p:cNvPr id="10" name="Gráfico 9">
            <a:extLst>
              <a:ext uri="{FF2B5EF4-FFF2-40B4-BE49-F238E27FC236}">
                <a16:creationId xmlns:a16="http://schemas.microsoft.com/office/drawing/2014/main" id="{4705E587-9D4C-4BA6-B559-89AE9D0EC4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97329" y="6092200"/>
            <a:ext cx="1012333" cy="1073073"/>
          </a:xfrm>
          <a:prstGeom prst="rect">
            <a:avLst/>
          </a:prstGeom>
        </p:spPr>
      </p:pic>
    </p:spTree>
    <p:extLst>
      <p:ext uri="{BB962C8B-B14F-4D97-AF65-F5344CB8AC3E}">
        <p14:creationId xmlns:p14="http://schemas.microsoft.com/office/powerpoint/2010/main" val="397160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unciados">
    <p:spTree>
      <p:nvGrpSpPr>
        <p:cNvPr id="1" name=""/>
        <p:cNvGrpSpPr/>
        <p:nvPr/>
      </p:nvGrpSpPr>
      <p:grpSpPr>
        <a:xfrm>
          <a:off x="0" y="0"/>
          <a:ext cx="0" cy="0"/>
          <a:chOff x="0" y="0"/>
          <a:chExt cx="0" cy="0"/>
        </a:xfrm>
      </p:grpSpPr>
      <p:pic>
        <p:nvPicPr>
          <p:cNvPr id="9" name="Imagen 8" descr="Imagen en blanco y negro&#10;&#10;Descripción generada automáticamente con confianza media">
            <a:extLst>
              <a:ext uri="{FF2B5EF4-FFF2-40B4-BE49-F238E27FC236}">
                <a16:creationId xmlns:a16="http://schemas.microsoft.com/office/drawing/2014/main" id="{F7678976-B2FB-4EC6-B878-E9CF04226D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068"/>
          <a:stretch/>
        </p:blipFill>
        <p:spPr>
          <a:xfrm>
            <a:off x="0" y="0"/>
            <a:ext cx="12192000" cy="6858001"/>
          </a:xfrm>
          <a:prstGeom prst="rect">
            <a:avLst/>
          </a:prstGeom>
        </p:spPr>
      </p:pic>
      <p:sp>
        <p:nvSpPr>
          <p:cNvPr id="4" name="Marcador de texto 2">
            <a:extLst>
              <a:ext uri="{FF2B5EF4-FFF2-40B4-BE49-F238E27FC236}">
                <a16:creationId xmlns:a16="http://schemas.microsoft.com/office/drawing/2014/main" id="{8C6E9566-6E5C-45D7-A3A1-BC9064379A9E}"/>
              </a:ext>
            </a:extLst>
          </p:cNvPr>
          <p:cNvSpPr>
            <a:spLocks noGrp="1"/>
          </p:cNvSpPr>
          <p:nvPr>
            <p:ph type="body" sz="quarter" idx="13" hasCustomPrompt="1"/>
          </p:nvPr>
        </p:nvSpPr>
        <p:spPr>
          <a:xfrm>
            <a:off x="2242797" y="3131117"/>
            <a:ext cx="7706405" cy="595766"/>
          </a:xfrm>
        </p:spPr>
        <p:txBody>
          <a:bodyPr>
            <a:noAutofit/>
          </a:bodyPr>
          <a:lstStyle>
            <a:lvl1pPr marL="0" indent="0" algn="ctr">
              <a:buNone/>
              <a:defRPr sz="4000" b="1">
                <a:solidFill>
                  <a:schemeClr val="bg1"/>
                </a:solidFill>
                <a:latin typeface="Arial" panose="020B0604020202020204" pitchFamily="34"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ENUNCIADOS MAYÚSCULA ROBOTO 40</a:t>
            </a:r>
            <a:endParaRPr lang="es-CO" dirty="0"/>
          </a:p>
        </p:txBody>
      </p:sp>
      <p:sp>
        <p:nvSpPr>
          <p:cNvPr id="5" name="Marcador de texto 7">
            <a:extLst>
              <a:ext uri="{FF2B5EF4-FFF2-40B4-BE49-F238E27FC236}">
                <a16:creationId xmlns:a16="http://schemas.microsoft.com/office/drawing/2014/main" id="{CDFAF33E-4554-4497-915E-214572D4BAC3}"/>
              </a:ext>
            </a:extLst>
          </p:cNvPr>
          <p:cNvSpPr>
            <a:spLocks noGrp="1"/>
          </p:cNvSpPr>
          <p:nvPr>
            <p:ph type="body" sz="quarter" idx="14" hasCustomPrompt="1"/>
          </p:nvPr>
        </p:nvSpPr>
        <p:spPr>
          <a:xfrm>
            <a:off x="2242797" y="4466657"/>
            <a:ext cx="7706405" cy="849996"/>
          </a:xfrm>
        </p:spPr>
        <p:txBody>
          <a:bodyPr>
            <a:normAutofit/>
          </a:bodyPr>
          <a:lstStyle>
            <a:lvl1pPr marL="0" indent="0" algn="ctr">
              <a:buNone/>
              <a:defRPr sz="1800">
                <a:solidFill>
                  <a:schemeClr val="bg1"/>
                </a:solidFill>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Tree>
    <p:extLst>
      <p:ext uri="{BB962C8B-B14F-4D97-AF65-F5344CB8AC3E}">
        <p14:creationId xmlns:p14="http://schemas.microsoft.com/office/powerpoint/2010/main" val="3204213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tacad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E6E07E4-C3BF-4232-B94D-17C899F695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743"/>
          <a:stretch/>
        </p:blipFill>
        <p:spPr>
          <a:xfrm>
            <a:off x="0" y="0"/>
            <a:ext cx="12192000" cy="7620000"/>
          </a:xfrm>
          <a:prstGeom prst="rect">
            <a:avLst/>
          </a:prstGeom>
        </p:spPr>
      </p:pic>
      <p:sp>
        <p:nvSpPr>
          <p:cNvPr id="4" name="Marcador de texto 2">
            <a:extLst>
              <a:ext uri="{FF2B5EF4-FFF2-40B4-BE49-F238E27FC236}">
                <a16:creationId xmlns:a16="http://schemas.microsoft.com/office/drawing/2014/main" id="{6B5C011F-8876-4108-9362-B00EC14EF8E1}"/>
              </a:ext>
            </a:extLst>
          </p:cNvPr>
          <p:cNvSpPr>
            <a:spLocks noGrp="1"/>
          </p:cNvSpPr>
          <p:nvPr>
            <p:ph type="body" sz="quarter" idx="13" hasCustomPrompt="1"/>
          </p:nvPr>
        </p:nvSpPr>
        <p:spPr>
          <a:xfrm>
            <a:off x="2424565" y="2561770"/>
            <a:ext cx="7706405" cy="595766"/>
          </a:xfrm>
        </p:spPr>
        <p:txBody>
          <a:bodyPr>
            <a:normAutofit/>
          </a:bodyPr>
          <a:lstStyle>
            <a:lvl1pPr marL="0" indent="0">
              <a:buNone/>
              <a:defRPr sz="3000" b="1">
                <a:solidFill>
                  <a:schemeClr val="bg1"/>
                </a:solidFill>
                <a:latin typeface="Arial" panose="020B0604020202020204" pitchFamily="34"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MAYÚSCULA ROBOTO 30</a:t>
            </a:r>
            <a:endParaRPr lang="es-CO" dirty="0"/>
          </a:p>
        </p:txBody>
      </p:sp>
      <p:sp>
        <p:nvSpPr>
          <p:cNvPr id="5" name="Marcador de texto 7">
            <a:extLst>
              <a:ext uri="{FF2B5EF4-FFF2-40B4-BE49-F238E27FC236}">
                <a16:creationId xmlns:a16="http://schemas.microsoft.com/office/drawing/2014/main" id="{CEF62048-D452-42F2-BB2E-6533DFB56B46}"/>
              </a:ext>
            </a:extLst>
          </p:cNvPr>
          <p:cNvSpPr>
            <a:spLocks noGrp="1"/>
          </p:cNvSpPr>
          <p:nvPr>
            <p:ph type="body" sz="quarter" idx="14" hasCustomPrompt="1"/>
          </p:nvPr>
        </p:nvSpPr>
        <p:spPr>
          <a:xfrm>
            <a:off x="2424565" y="3461881"/>
            <a:ext cx="7706405" cy="3875088"/>
          </a:xfrm>
        </p:spPr>
        <p:txBody>
          <a:bodyPr>
            <a:normAutofit/>
          </a:bodyPr>
          <a:lstStyle>
            <a:lvl1pPr marL="0" indent="0">
              <a:buNone/>
              <a:defRPr sz="1800">
                <a:solidFill>
                  <a:schemeClr val="bg1"/>
                </a:solidFill>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6" name="Gráfico 5">
            <a:extLst>
              <a:ext uri="{FF2B5EF4-FFF2-40B4-BE49-F238E27FC236}">
                <a16:creationId xmlns:a16="http://schemas.microsoft.com/office/drawing/2014/main" id="{AF24B54C-5DAA-49CD-940C-154FA030EC5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444888" y="5141402"/>
            <a:ext cx="3433195" cy="3433195"/>
          </a:xfrm>
          <a:prstGeom prst="rect">
            <a:avLst/>
          </a:prstGeom>
        </p:spPr>
      </p:pic>
    </p:spTree>
    <p:extLst>
      <p:ext uri="{BB962C8B-B14F-4D97-AF65-F5344CB8AC3E}">
        <p14:creationId xmlns:p14="http://schemas.microsoft.com/office/powerpoint/2010/main" val="2775428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56CF157-EE32-4B88-A5FF-5144E7C55F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BA1BAF6-E242-4337-8BE0-96E65F0A4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DA08501-0E5F-4B01-AE7E-0647E59981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A1DF2-149F-4D6F-BCB3-DA7F9775D381}" type="datetimeFigureOut">
              <a:rPr lang="es-CO" smtClean="0"/>
              <a:t>28/08/2023</a:t>
            </a:fld>
            <a:endParaRPr lang="es-CO"/>
          </a:p>
        </p:txBody>
      </p:sp>
      <p:sp>
        <p:nvSpPr>
          <p:cNvPr id="5" name="Marcador de pie de página 4">
            <a:extLst>
              <a:ext uri="{FF2B5EF4-FFF2-40B4-BE49-F238E27FC236}">
                <a16:creationId xmlns:a16="http://schemas.microsoft.com/office/drawing/2014/main" id="{CE165AE9-A376-432A-B5BE-594B3E41EC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3C041AF-B243-45F2-9DC3-E517E6EEB2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73AF4-E1C7-4338-AC23-B34EB54E25C9}" type="slidenum">
              <a:rPr lang="es-CO" smtClean="0"/>
              <a:t>‹Nº›</a:t>
            </a:fld>
            <a:endParaRPr lang="es-CO"/>
          </a:p>
        </p:txBody>
      </p:sp>
    </p:spTree>
    <p:extLst>
      <p:ext uri="{BB962C8B-B14F-4D97-AF65-F5344CB8AC3E}">
        <p14:creationId xmlns:p14="http://schemas.microsoft.com/office/powerpoint/2010/main" val="3979997474"/>
      </p:ext>
    </p:extLst>
  </p:cSld>
  <p:clrMap bg1="lt1" tx1="dk1" bg2="lt2" tx2="dk2" accent1="accent1" accent2="accent2" accent3="accent3" accent4="accent4" accent5="accent5" accent6="accent6" hlink="hlink" folHlink="folHlink"/>
  <p:sldLayoutIdLst>
    <p:sldLayoutId id="2147483663" r:id="rId1"/>
    <p:sldLayoutId id="2147483685" r:id="rId2"/>
    <p:sldLayoutId id="2147483688" r:id="rId3"/>
    <p:sldLayoutId id="2147483682" r:id="rId4"/>
    <p:sldLayoutId id="2147483689" r:id="rId5"/>
    <p:sldLayoutId id="2147483690" r:id="rId6"/>
    <p:sldLayoutId id="2147483669" r:id="rId7"/>
    <p:sldLayoutId id="2147483679" r:id="rId8"/>
    <p:sldLayoutId id="2147483662" r:id="rId9"/>
    <p:sldLayoutId id="2147483650" r:id="rId10"/>
    <p:sldLayoutId id="2147483670" r:id="rId11"/>
    <p:sldLayoutId id="2147483668" r:id="rId12"/>
    <p:sldLayoutId id="2147483683" r:id="rId13"/>
    <p:sldLayoutId id="2147483684" r:id="rId14"/>
    <p:sldLayoutId id="2147483655" r:id="rId15"/>
    <p:sldLayoutId id="2147483672" r:id="rId16"/>
    <p:sldLayoutId id="2147483665" r:id="rId17"/>
    <p:sldLayoutId id="2147483680" r:id="rId18"/>
    <p:sldLayoutId id="2147483677" r:id="rId19"/>
    <p:sldLayoutId id="2147483666" r:id="rId20"/>
    <p:sldLayoutId id="2147483674" r:id="rId21"/>
    <p:sldLayoutId id="2147483671" r:id="rId22"/>
    <p:sldLayoutId id="2147483673" r:id="rId23"/>
    <p:sldLayoutId id="2147483687" r:id="rId24"/>
    <p:sldLayoutId id="2147483675" r:id="rId25"/>
    <p:sldLayoutId id="2147483678" r:id="rId26"/>
    <p:sldLayoutId id="2147483686" r:id="rId27"/>
    <p:sldLayoutId id="2147483667"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7.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56.svg"/></Relationships>
</file>

<file path=ppt/slides/_rels/slide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t="-39000" b="-39000"/>
          </a:stretch>
        </a:blipFill>
        <a:effectLst/>
      </p:bgPr>
    </p:bg>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A3651472-C932-4922-9B78-BF285F5189BA}"/>
              </a:ext>
            </a:extLst>
          </p:cNvPr>
          <p:cNvSpPr>
            <a:spLocks noGrp="1"/>
          </p:cNvSpPr>
          <p:nvPr>
            <p:ph type="body" sz="quarter" idx="13"/>
          </p:nvPr>
        </p:nvSpPr>
        <p:spPr>
          <a:xfrm>
            <a:off x="6949946" y="4773755"/>
            <a:ext cx="4226053" cy="595766"/>
          </a:xfrm>
        </p:spPr>
        <p:txBody>
          <a:bodyPr/>
          <a:lstStyle/>
          <a:p>
            <a:r>
              <a:rPr lang="es-CO" dirty="0"/>
              <a:t>Reto consultas SQL</a:t>
            </a:r>
          </a:p>
        </p:txBody>
      </p:sp>
      <p:pic>
        <p:nvPicPr>
          <p:cNvPr id="2" name="Cámara 1">
            <a:extLst>
              <a:ext uri="{FF2B5EF4-FFF2-40B4-BE49-F238E27FC236}">
                <a16:creationId xmlns:a16="http://schemas.microsoft.com/office/drawing/2014/main" id="{E9F07C94-68A0-5ABF-781D-C890FA976148}"/>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320331" y="5225142"/>
            <a:ext cx="1711335" cy="1711335"/>
          </a:xfrm>
          <a:prstGeom prst="ellipse">
            <a:avLst/>
          </a:prstGeom>
        </p:spPr>
      </p:pic>
      <p:sp>
        <p:nvSpPr>
          <p:cNvPr id="5" name="Elipse 4">
            <a:extLst>
              <a:ext uri="{FF2B5EF4-FFF2-40B4-BE49-F238E27FC236}">
                <a16:creationId xmlns:a16="http://schemas.microsoft.com/office/drawing/2014/main" id="{B9FF7802-BE92-5C59-6CAE-828CC996CE86}"/>
              </a:ext>
            </a:extLst>
          </p:cNvPr>
          <p:cNvSpPr/>
          <p:nvPr/>
        </p:nvSpPr>
        <p:spPr>
          <a:xfrm>
            <a:off x="1527349" y="2240783"/>
            <a:ext cx="3898761" cy="392890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5" name="Imagen 14" descr="Icono&#10;&#10;Descripción generada automáticamente">
            <a:extLst>
              <a:ext uri="{FF2B5EF4-FFF2-40B4-BE49-F238E27FC236}">
                <a16:creationId xmlns:a16="http://schemas.microsoft.com/office/drawing/2014/main" id="{BDE1F273-A191-2EC5-6798-F8B19681B4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6004" y="1567542"/>
            <a:ext cx="4988275" cy="4988275"/>
          </a:xfrm>
          <a:prstGeom prst="rect">
            <a:avLst/>
          </a:prstGeom>
        </p:spPr>
      </p:pic>
    </p:spTree>
    <p:extLst>
      <p:ext uri="{BB962C8B-B14F-4D97-AF65-F5344CB8AC3E}">
        <p14:creationId xmlns:p14="http://schemas.microsoft.com/office/powerpoint/2010/main" val="4071016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C212AB8-C09B-E104-14DE-8447B9020841}"/>
              </a:ext>
            </a:extLst>
          </p:cNvPr>
          <p:cNvPicPr>
            <a:picLocks noChangeAspect="1"/>
          </p:cNvPicPr>
          <p:nvPr/>
        </p:nvPicPr>
        <p:blipFill rotWithShape="1">
          <a:blip r:embed="rId2"/>
          <a:srcRect l="8248" t="9524" r="10587"/>
          <a:stretch/>
        </p:blipFill>
        <p:spPr>
          <a:xfrm>
            <a:off x="2944167" y="180869"/>
            <a:ext cx="5617029" cy="6519766"/>
          </a:xfrm>
          <a:prstGeom prst="rect">
            <a:avLst/>
          </a:prstGeom>
        </p:spPr>
      </p:pic>
    </p:spTree>
    <p:extLst>
      <p:ext uri="{BB962C8B-B14F-4D97-AF65-F5344CB8AC3E}">
        <p14:creationId xmlns:p14="http://schemas.microsoft.com/office/powerpoint/2010/main" val="363360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69510E7A-0248-417C-83D6-E7F9EC85A6A4}"/>
              </a:ext>
            </a:extLst>
          </p:cNvPr>
          <p:cNvSpPr>
            <a:spLocks noGrp="1"/>
          </p:cNvSpPr>
          <p:nvPr>
            <p:ph type="body" sz="quarter" idx="10"/>
          </p:nvPr>
        </p:nvSpPr>
        <p:spPr>
          <a:xfrm>
            <a:off x="903494" y="2638870"/>
            <a:ext cx="6948734" cy="554086"/>
          </a:xfrm>
        </p:spPr>
        <p:txBody>
          <a:bodyPr/>
          <a:lstStyle/>
          <a:p>
            <a:r>
              <a:rPr lang="es-ES" dirty="0"/>
              <a:t>Manejo de diferentes</a:t>
            </a:r>
            <a:endParaRPr lang="es-CO" dirty="0"/>
          </a:p>
        </p:txBody>
      </p:sp>
      <p:sp>
        <p:nvSpPr>
          <p:cNvPr id="7" name="Marcador de texto 6">
            <a:extLst>
              <a:ext uri="{FF2B5EF4-FFF2-40B4-BE49-F238E27FC236}">
                <a16:creationId xmlns:a16="http://schemas.microsoft.com/office/drawing/2014/main" id="{0B9C97A0-E627-4962-8C71-0B46C75C306C}"/>
              </a:ext>
            </a:extLst>
          </p:cNvPr>
          <p:cNvSpPr>
            <a:spLocks noGrp="1"/>
          </p:cNvSpPr>
          <p:nvPr>
            <p:ph type="body" sz="quarter" idx="12"/>
          </p:nvPr>
        </p:nvSpPr>
        <p:spPr>
          <a:xfrm>
            <a:off x="903495" y="3249280"/>
            <a:ext cx="6948734" cy="1492250"/>
          </a:xfrm>
        </p:spPr>
        <p:txBody>
          <a:bodyPr/>
          <a:lstStyle/>
          <a:p>
            <a:r>
              <a:rPr lang="es-ES" dirty="0"/>
              <a:t>esquemas de base de datos</a:t>
            </a:r>
            <a:endParaRPr lang="es-CO" dirty="0"/>
          </a:p>
        </p:txBody>
      </p:sp>
      <p:cxnSp>
        <p:nvCxnSpPr>
          <p:cNvPr id="8" name="Conector recto 7">
            <a:extLst>
              <a:ext uri="{FF2B5EF4-FFF2-40B4-BE49-F238E27FC236}">
                <a16:creationId xmlns:a16="http://schemas.microsoft.com/office/drawing/2014/main" id="{9A0518AF-6181-4C9F-9AA2-AEDC91371464}"/>
              </a:ext>
            </a:extLst>
          </p:cNvPr>
          <p:cNvCxnSpPr>
            <a:cxnSpLocks/>
          </p:cNvCxnSpPr>
          <p:nvPr/>
        </p:nvCxnSpPr>
        <p:spPr>
          <a:xfrm>
            <a:off x="967662" y="3942087"/>
            <a:ext cx="563919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102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BFDF8D3-13F5-4989-8893-C838DB055C37}"/>
              </a:ext>
            </a:extLst>
          </p:cNvPr>
          <p:cNvSpPr>
            <a:spLocks noGrp="1"/>
          </p:cNvSpPr>
          <p:nvPr>
            <p:ph type="body" sz="quarter" idx="10"/>
          </p:nvPr>
        </p:nvSpPr>
        <p:spPr>
          <a:xfrm>
            <a:off x="803011" y="1711746"/>
            <a:ext cx="6948734" cy="554086"/>
          </a:xfrm>
        </p:spPr>
        <p:txBody>
          <a:bodyPr/>
          <a:lstStyle/>
          <a:p>
            <a:r>
              <a:rPr lang="es-ES" dirty="0"/>
              <a:t>¿Qué es un esquema de base de datos?</a:t>
            </a:r>
            <a:endParaRPr lang="es-CO" dirty="0"/>
          </a:p>
        </p:txBody>
      </p:sp>
      <p:sp>
        <p:nvSpPr>
          <p:cNvPr id="7" name="Marcador de texto 6">
            <a:extLst>
              <a:ext uri="{FF2B5EF4-FFF2-40B4-BE49-F238E27FC236}">
                <a16:creationId xmlns:a16="http://schemas.microsoft.com/office/drawing/2014/main" id="{115B7B36-EDC1-406E-9C4F-D10F968260CD}"/>
              </a:ext>
            </a:extLst>
          </p:cNvPr>
          <p:cNvSpPr>
            <a:spLocks noGrp="1"/>
          </p:cNvSpPr>
          <p:nvPr>
            <p:ph type="body" sz="quarter" idx="12"/>
          </p:nvPr>
        </p:nvSpPr>
        <p:spPr/>
        <p:txBody>
          <a:bodyPr/>
          <a:lstStyle/>
          <a:p>
            <a:r>
              <a:rPr lang="es-ES" dirty="0"/>
              <a:t>Modelado de datos</a:t>
            </a:r>
            <a:endParaRPr lang="es-CO" dirty="0"/>
          </a:p>
        </p:txBody>
      </p:sp>
      <p:sp>
        <p:nvSpPr>
          <p:cNvPr id="6" name="Marcador de texto 5">
            <a:extLst>
              <a:ext uri="{FF2B5EF4-FFF2-40B4-BE49-F238E27FC236}">
                <a16:creationId xmlns:a16="http://schemas.microsoft.com/office/drawing/2014/main" id="{5876E503-D5F5-4007-873F-C453499B3ABA}"/>
              </a:ext>
            </a:extLst>
          </p:cNvPr>
          <p:cNvSpPr>
            <a:spLocks noGrp="1"/>
          </p:cNvSpPr>
          <p:nvPr>
            <p:ph type="body" sz="quarter" idx="11"/>
          </p:nvPr>
        </p:nvSpPr>
        <p:spPr>
          <a:xfrm>
            <a:off x="903493" y="4162928"/>
            <a:ext cx="5969579" cy="450850"/>
          </a:xfrm>
        </p:spPr>
        <p:txBody>
          <a:bodyPr/>
          <a:lstStyle/>
          <a:p>
            <a:r>
              <a:rPr lang="es-ES" dirty="0"/>
              <a:t>Un esquema de base de datos define la organización y restricciones de datos, incluyendo tablas, campos, tipos y relaciones; se representa visualmente y es esencial para la gestión de datos y el modelado de datos.</a:t>
            </a:r>
            <a:endParaRPr lang="es-CO" dirty="0"/>
          </a:p>
        </p:txBody>
      </p:sp>
      <p:cxnSp>
        <p:nvCxnSpPr>
          <p:cNvPr id="8" name="Conector recto 7">
            <a:extLst>
              <a:ext uri="{FF2B5EF4-FFF2-40B4-BE49-F238E27FC236}">
                <a16:creationId xmlns:a16="http://schemas.microsoft.com/office/drawing/2014/main" id="{0B91F261-4FC1-4965-A457-00567C2D155A}"/>
              </a:ext>
            </a:extLst>
          </p:cNvPr>
          <p:cNvCxnSpPr>
            <a:cxnSpLocks/>
          </p:cNvCxnSpPr>
          <p:nvPr/>
        </p:nvCxnSpPr>
        <p:spPr>
          <a:xfrm>
            <a:off x="961552" y="4016825"/>
            <a:ext cx="452484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581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6268F73-5444-4B71-BAFA-820498B351A2}"/>
              </a:ext>
            </a:extLst>
          </p:cNvPr>
          <p:cNvSpPr>
            <a:spLocks noGrp="1"/>
          </p:cNvSpPr>
          <p:nvPr>
            <p:ph type="body" sz="quarter" idx="13"/>
          </p:nvPr>
        </p:nvSpPr>
        <p:spPr/>
        <p:txBody>
          <a:bodyPr/>
          <a:lstStyle/>
          <a:p>
            <a:r>
              <a:rPr lang="es-CO" dirty="0"/>
              <a:t>Tipos de esquemas de base de datos</a:t>
            </a:r>
          </a:p>
        </p:txBody>
      </p:sp>
      <p:sp>
        <p:nvSpPr>
          <p:cNvPr id="3" name="Marcador de texto 2">
            <a:extLst>
              <a:ext uri="{FF2B5EF4-FFF2-40B4-BE49-F238E27FC236}">
                <a16:creationId xmlns:a16="http://schemas.microsoft.com/office/drawing/2014/main" id="{2D35031D-5E78-4EDA-A525-3C6100A99B49}"/>
              </a:ext>
            </a:extLst>
          </p:cNvPr>
          <p:cNvSpPr>
            <a:spLocks noGrp="1"/>
          </p:cNvSpPr>
          <p:nvPr>
            <p:ph type="body" sz="quarter" idx="14"/>
          </p:nvPr>
        </p:nvSpPr>
        <p:spPr/>
        <p:txBody>
          <a:bodyPr>
            <a:normAutofit lnSpcReduction="10000"/>
          </a:bodyPr>
          <a:lstStyle/>
          <a:p>
            <a:r>
              <a:rPr lang="es-ES" dirty="0">
                <a:solidFill>
                  <a:srgbClr val="161616"/>
                </a:solidFill>
                <a:latin typeface="IBM Plex Sans" panose="020B0503050203000203" pitchFamily="34" charset="0"/>
              </a:rPr>
              <a:t>S</a:t>
            </a:r>
            <a:r>
              <a:rPr lang="es-ES" b="0" i="0" dirty="0">
                <a:solidFill>
                  <a:srgbClr val="161616"/>
                </a:solidFill>
                <a:effectLst/>
                <a:latin typeface="IBM Plex Sans" panose="020B0503050203000203" pitchFamily="34" charset="0"/>
              </a:rPr>
              <a:t>e refiere a tres tipos de esquemas diferentes: un esquema de base de datos conceptual, un esquema de base de datos lógico y un esquema de base de datos física.</a:t>
            </a:r>
            <a:endParaRPr lang="es-CO" dirty="0"/>
          </a:p>
        </p:txBody>
      </p:sp>
      <p:sp>
        <p:nvSpPr>
          <p:cNvPr id="4" name="Marcador de texto 3">
            <a:extLst>
              <a:ext uri="{FF2B5EF4-FFF2-40B4-BE49-F238E27FC236}">
                <a16:creationId xmlns:a16="http://schemas.microsoft.com/office/drawing/2014/main" id="{38840BC4-A05C-4F3C-92B1-030E540EDAA3}"/>
              </a:ext>
            </a:extLst>
          </p:cNvPr>
          <p:cNvSpPr>
            <a:spLocks noGrp="1"/>
          </p:cNvSpPr>
          <p:nvPr>
            <p:ph type="body" sz="quarter" idx="15"/>
          </p:nvPr>
        </p:nvSpPr>
        <p:spPr/>
        <p:txBody>
          <a:bodyPr/>
          <a:lstStyle/>
          <a:p>
            <a:r>
              <a:rPr lang="es-CO" dirty="0"/>
              <a:t>Los esquemas conceptuales</a:t>
            </a:r>
          </a:p>
        </p:txBody>
      </p:sp>
      <p:sp>
        <p:nvSpPr>
          <p:cNvPr id="16" name="Marcador de texto 15">
            <a:extLst>
              <a:ext uri="{FF2B5EF4-FFF2-40B4-BE49-F238E27FC236}">
                <a16:creationId xmlns:a16="http://schemas.microsoft.com/office/drawing/2014/main" id="{30AACF24-A862-4B04-9454-9D466CF2A132}"/>
              </a:ext>
            </a:extLst>
          </p:cNvPr>
          <p:cNvSpPr>
            <a:spLocks noGrp="1"/>
          </p:cNvSpPr>
          <p:nvPr>
            <p:ph type="body" sz="quarter" idx="17"/>
          </p:nvPr>
        </p:nvSpPr>
        <p:spPr>
          <a:xfrm>
            <a:off x="1393371" y="4954306"/>
            <a:ext cx="2220686" cy="1371600"/>
          </a:xfrm>
        </p:spPr>
        <p:txBody>
          <a:bodyPr>
            <a:normAutofit/>
          </a:bodyPr>
          <a:lstStyle/>
          <a:p>
            <a:pPr>
              <a:lnSpc>
                <a:spcPct val="80000"/>
              </a:lnSpc>
            </a:pPr>
            <a:r>
              <a:rPr lang="es-ES" sz="1300" dirty="0"/>
              <a:t> Brindan una vista global de la organización, contenido y reglas empresariales del sistema, creados al inicio del proyecto para recopilar requisitos.</a:t>
            </a:r>
            <a:endParaRPr lang="es-CO" sz="1300" dirty="0"/>
          </a:p>
        </p:txBody>
      </p:sp>
      <p:sp>
        <p:nvSpPr>
          <p:cNvPr id="17" name="Marcador de texto 16">
            <a:extLst>
              <a:ext uri="{FF2B5EF4-FFF2-40B4-BE49-F238E27FC236}">
                <a16:creationId xmlns:a16="http://schemas.microsoft.com/office/drawing/2014/main" id="{D51310B9-45DC-4CED-BF0C-0BA74FDFB2AF}"/>
              </a:ext>
            </a:extLst>
          </p:cNvPr>
          <p:cNvSpPr>
            <a:spLocks noGrp="1"/>
          </p:cNvSpPr>
          <p:nvPr>
            <p:ph type="body" sz="quarter" idx="18"/>
          </p:nvPr>
        </p:nvSpPr>
        <p:spPr>
          <a:xfrm>
            <a:off x="3744686" y="3810000"/>
            <a:ext cx="2220686" cy="1371599"/>
          </a:xfrm>
        </p:spPr>
        <p:txBody>
          <a:bodyPr/>
          <a:lstStyle/>
          <a:p>
            <a:r>
              <a:rPr lang="es-CO" dirty="0"/>
              <a:t>Los esquemas de bases de datos lógicas</a:t>
            </a:r>
          </a:p>
        </p:txBody>
      </p:sp>
      <p:sp>
        <p:nvSpPr>
          <p:cNvPr id="18" name="Marcador de texto 17">
            <a:extLst>
              <a:ext uri="{FF2B5EF4-FFF2-40B4-BE49-F238E27FC236}">
                <a16:creationId xmlns:a16="http://schemas.microsoft.com/office/drawing/2014/main" id="{6FEDA93A-0C24-462E-BB37-FE5A8933A97C}"/>
              </a:ext>
            </a:extLst>
          </p:cNvPr>
          <p:cNvSpPr>
            <a:spLocks noGrp="1"/>
          </p:cNvSpPr>
          <p:nvPr>
            <p:ph type="body" sz="quarter" idx="19"/>
          </p:nvPr>
        </p:nvSpPr>
        <p:spPr>
          <a:xfrm>
            <a:off x="3744686" y="4979193"/>
            <a:ext cx="1846818" cy="1260834"/>
          </a:xfrm>
        </p:spPr>
        <p:txBody>
          <a:bodyPr>
            <a:normAutofit fontScale="70000" lnSpcReduction="20000"/>
          </a:bodyPr>
          <a:lstStyle/>
          <a:p>
            <a:r>
              <a:rPr lang="es-ES" dirty="0"/>
              <a:t>Son menos abstractos, definiendo objetos con información concreta como tablas, campos y relaciones, pero sin requisitos técnicos.</a:t>
            </a:r>
            <a:endParaRPr lang="es-CO" dirty="0"/>
          </a:p>
        </p:txBody>
      </p:sp>
      <p:sp>
        <p:nvSpPr>
          <p:cNvPr id="19" name="Marcador de texto 18">
            <a:extLst>
              <a:ext uri="{FF2B5EF4-FFF2-40B4-BE49-F238E27FC236}">
                <a16:creationId xmlns:a16="http://schemas.microsoft.com/office/drawing/2014/main" id="{8C78DCF5-982A-4362-BB32-A6629A58D361}"/>
              </a:ext>
            </a:extLst>
          </p:cNvPr>
          <p:cNvSpPr>
            <a:spLocks noGrp="1"/>
          </p:cNvSpPr>
          <p:nvPr>
            <p:ph type="body" sz="quarter" idx="20"/>
          </p:nvPr>
        </p:nvSpPr>
        <p:spPr/>
        <p:txBody>
          <a:bodyPr/>
          <a:lstStyle/>
          <a:p>
            <a:r>
              <a:rPr lang="es-CO" dirty="0"/>
              <a:t>Los esquemas de bases de datos físicas</a:t>
            </a:r>
          </a:p>
        </p:txBody>
      </p:sp>
      <p:sp>
        <p:nvSpPr>
          <p:cNvPr id="20" name="Marcador de texto 19">
            <a:extLst>
              <a:ext uri="{FF2B5EF4-FFF2-40B4-BE49-F238E27FC236}">
                <a16:creationId xmlns:a16="http://schemas.microsoft.com/office/drawing/2014/main" id="{4B63D278-CC12-4810-BD6E-BDC5B97176DD}"/>
              </a:ext>
            </a:extLst>
          </p:cNvPr>
          <p:cNvSpPr>
            <a:spLocks noGrp="1"/>
          </p:cNvSpPr>
          <p:nvPr>
            <p:ph type="body" sz="quarter" idx="21"/>
          </p:nvPr>
        </p:nvSpPr>
        <p:spPr>
          <a:xfrm>
            <a:off x="6226629" y="4923811"/>
            <a:ext cx="2351316" cy="1371598"/>
          </a:xfrm>
        </p:spPr>
        <p:txBody>
          <a:bodyPr>
            <a:normAutofit/>
          </a:bodyPr>
          <a:lstStyle/>
          <a:p>
            <a:pPr>
              <a:lnSpc>
                <a:spcPct val="100000"/>
              </a:lnSpc>
            </a:pPr>
            <a:r>
              <a:rPr lang="es-ES" sz="1300" dirty="0"/>
              <a:t>Ofrecen detalles técnicos y sintaxis para crear estructuras de almacenamiento, complementando los esquemas lógicos.</a:t>
            </a:r>
            <a:endParaRPr lang="es-CO" sz="1300" dirty="0"/>
          </a:p>
        </p:txBody>
      </p:sp>
      <p:cxnSp>
        <p:nvCxnSpPr>
          <p:cNvPr id="13" name="Conector recto 12">
            <a:extLst>
              <a:ext uri="{FF2B5EF4-FFF2-40B4-BE49-F238E27FC236}">
                <a16:creationId xmlns:a16="http://schemas.microsoft.com/office/drawing/2014/main" id="{D40428EC-6351-41F3-BC04-0389538B5CA5}"/>
              </a:ext>
            </a:extLst>
          </p:cNvPr>
          <p:cNvCxnSpPr>
            <a:cxnSpLocks/>
          </p:cNvCxnSpPr>
          <p:nvPr/>
        </p:nvCxnSpPr>
        <p:spPr>
          <a:xfrm>
            <a:off x="1646431" y="4792541"/>
            <a:ext cx="1522439" cy="0"/>
          </a:xfrm>
          <a:prstGeom prst="line">
            <a:avLst/>
          </a:prstGeom>
          <a:ln>
            <a:solidFill>
              <a:srgbClr val="8DC044"/>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3962F9A8-30A3-46E0-BF8B-519EDFE608CC}"/>
              </a:ext>
            </a:extLst>
          </p:cNvPr>
          <p:cNvCxnSpPr>
            <a:cxnSpLocks/>
          </p:cNvCxnSpPr>
          <p:nvPr/>
        </p:nvCxnSpPr>
        <p:spPr>
          <a:xfrm>
            <a:off x="4069065" y="4792541"/>
            <a:ext cx="1522439" cy="0"/>
          </a:xfrm>
          <a:prstGeom prst="line">
            <a:avLst/>
          </a:prstGeom>
          <a:ln>
            <a:solidFill>
              <a:srgbClr val="8DC044"/>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43DCE43A-960D-4D25-A37A-583D4C3446A8}"/>
              </a:ext>
            </a:extLst>
          </p:cNvPr>
          <p:cNvCxnSpPr>
            <a:cxnSpLocks/>
          </p:cNvCxnSpPr>
          <p:nvPr/>
        </p:nvCxnSpPr>
        <p:spPr>
          <a:xfrm>
            <a:off x="6796500" y="4792541"/>
            <a:ext cx="1522439" cy="0"/>
          </a:xfrm>
          <a:prstGeom prst="line">
            <a:avLst/>
          </a:prstGeom>
          <a:ln>
            <a:solidFill>
              <a:srgbClr val="8DC0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314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ipse 5">
            <a:extLst>
              <a:ext uri="{FF2B5EF4-FFF2-40B4-BE49-F238E27FC236}">
                <a16:creationId xmlns:a16="http://schemas.microsoft.com/office/drawing/2014/main" id="{65216B42-6A12-4BB5-93F4-45F337054756}"/>
              </a:ext>
            </a:extLst>
          </p:cNvPr>
          <p:cNvSpPr/>
          <p:nvPr/>
        </p:nvSpPr>
        <p:spPr>
          <a:xfrm>
            <a:off x="4313416" y="1490207"/>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texto 3">
            <a:extLst>
              <a:ext uri="{FF2B5EF4-FFF2-40B4-BE49-F238E27FC236}">
                <a16:creationId xmlns:a16="http://schemas.microsoft.com/office/drawing/2014/main" id="{EC023D4F-2493-4D45-9DC6-590BE01F333B}"/>
              </a:ext>
            </a:extLst>
          </p:cNvPr>
          <p:cNvSpPr>
            <a:spLocks noGrp="1"/>
          </p:cNvSpPr>
          <p:nvPr>
            <p:ph type="body" sz="quarter" idx="13"/>
          </p:nvPr>
        </p:nvSpPr>
        <p:spPr>
          <a:xfrm>
            <a:off x="4523874" y="1613239"/>
            <a:ext cx="6869839" cy="595766"/>
          </a:xfrm>
        </p:spPr>
        <p:txBody>
          <a:bodyPr/>
          <a:lstStyle/>
          <a:p>
            <a:r>
              <a:rPr lang="es-CO" dirty="0"/>
              <a:t>Fases del diseño de base de datos</a:t>
            </a:r>
          </a:p>
        </p:txBody>
      </p:sp>
      <p:pic>
        <p:nvPicPr>
          <p:cNvPr id="3" name="Imagen 2">
            <a:extLst>
              <a:ext uri="{FF2B5EF4-FFF2-40B4-BE49-F238E27FC236}">
                <a16:creationId xmlns:a16="http://schemas.microsoft.com/office/drawing/2014/main" id="{CAE4B50A-0B9B-9061-7A64-8AF8C74C8EC5}"/>
              </a:ext>
            </a:extLst>
          </p:cNvPr>
          <p:cNvPicPr>
            <a:picLocks noChangeAspect="1"/>
          </p:cNvPicPr>
          <p:nvPr/>
        </p:nvPicPr>
        <p:blipFill>
          <a:blip r:embed="rId2"/>
          <a:stretch>
            <a:fillRect/>
          </a:stretch>
        </p:blipFill>
        <p:spPr>
          <a:xfrm>
            <a:off x="5975420" y="2332037"/>
            <a:ext cx="4555253" cy="4199392"/>
          </a:xfrm>
          <a:prstGeom prst="rect">
            <a:avLst/>
          </a:prstGeom>
        </p:spPr>
      </p:pic>
    </p:spTree>
    <p:extLst>
      <p:ext uri="{BB962C8B-B14F-4D97-AF65-F5344CB8AC3E}">
        <p14:creationId xmlns:p14="http://schemas.microsoft.com/office/powerpoint/2010/main" val="231196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5665DDF-4BFE-4F4E-BBEF-F2DD8CA555A9}"/>
              </a:ext>
            </a:extLst>
          </p:cNvPr>
          <p:cNvSpPr>
            <a:spLocks noGrp="1"/>
          </p:cNvSpPr>
          <p:nvPr>
            <p:ph type="body" sz="quarter" idx="13"/>
          </p:nvPr>
        </p:nvSpPr>
        <p:spPr/>
        <p:txBody>
          <a:bodyPr>
            <a:normAutofit fontScale="77500" lnSpcReduction="20000"/>
          </a:bodyPr>
          <a:lstStyle/>
          <a:p>
            <a:r>
              <a:rPr lang="es-CO" dirty="0"/>
              <a:t>Tipos de Modelo de diseño para esquema de base de datos:</a:t>
            </a:r>
          </a:p>
        </p:txBody>
      </p:sp>
      <p:sp>
        <p:nvSpPr>
          <p:cNvPr id="3" name="Marcador de texto 2">
            <a:extLst>
              <a:ext uri="{FF2B5EF4-FFF2-40B4-BE49-F238E27FC236}">
                <a16:creationId xmlns:a16="http://schemas.microsoft.com/office/drawing/2014/main" id="{F523A4AD-3623-421F-B8F3-C2D1DA412DA8}"/>
              </a:ext>
            </a:extLst>
          </p:cNvPr>
          <p:cNvSpPr>
            <a:spLocks noGrp="1"/>
          </p:cNvSpPr>
          <p:nvPr>
            <p:ph type="body" sz="quarter" idx="14"/>
          </p:nvPr>
        </p:nvSpPr>
        <p:spPr>
          <a:xfrm>
            <a:off x="668338" y="2230734"/>
            <a:ext cx="6234880" cy="4702630"/>
          </a:xfrm>
        </p:spPr>
        <p:txBody>
          <a:bodyPr>
            <a:normAutofit fontScale="77500" lnSpcReduction="20000"/>
          </a:bodyPr>
          <a:lstStyle/>
          <a:p>
            <a:pPr marL="342900" indent="-342900">
              <a:buFont typeface="+mj-lt"/>
              <a:buAutoNum type="arabicPeriod"/>
            </a:pPr>
            <a:r>
              <a:rPr lang="es-ES" b="1" dirty="0"/>
              <a:t>Modelo Entidad-Relación (ER): </a:t>
            </a:r>
            <a:r>
              <a:rPr lang="es-ES" dirty="0"/>
              <a:t>Representa entidades, atributos y relaciones en un diagrama conceptual, ayudando a definir la estructura lógica y las relaciones en la base de datos.</a:t>
            </a:r>
          </a:p>
          <a:p>
            <a:pPr marL="342900" indent="-342900">
              <a:buFont typeface="+mj-lt"/>
              <a:buAutoNum type="arabicPeriod"/>
            </a:pPr>
            <a:r>
              <a:rPr lang="es-ES" b="1" dirty="0"/>
              <a:t>Modelo Relacional: </a:t>
            </a:r>
            <a:r>
              <a:rPr lang="es-ES" dirty="0"/>
              <a:t>Basado en las reglas del álgebra y cálculo relacional, organiza los datos en tablas relacionadas entre sí mediante claves primarias y foráneas.</a:t>
            </a:r>
          </a:p>
          <a:p>
            <a:pPr marL="342900" indent="-342900">
              <a:buFont typeface="+mj-lt"/>
              <a:buAutoNum type="arabicPeriod"/>
            </a:pPr>
            <a:r>
              <a:rPr lang="es-ES" b="1" dirty="0"/>
              <a:t>Modelo Dimensional: </a:t>
            </a:r>
            <a:r>
              <a:rPr lang="es-ES" dirty="0"/>
              <a:t>Utilizado en almacenes de datos, enfatiza las dimensiones (atributos descriptivos) y la tabla de hechos (medidas cuantitativas) para análisis de negocios.</a:t>
            </a:r>
          </a:p>
          <a:p>
            <a:pPr marL="342900" indent="-342900">
              <a:buFont typeface="+mj-lt"/>
              <a:buAutoNum type="arabicPeriod"/>
            </a:pPr>
            <a:r>
              <a:rPr lang="es-ES" b="1" dirty="0"/>
              <a:t>Modelo Normalizado: </a:t>
            </a:r>
            <a:r>
              <a:rPr lang="es-ES" dirty="0"/>
              <a:t>Divide las tablas en estructuras más pequeñas y relacionadas para reducir la redundancia y mantener la integridad de los datos.</a:t>
            </a:r>
          </a:p>
          <a:p>
            <a:pPr marL="342900" indent="-342900">
              <a:buFont typeface="+mj-lt"/>
              <a:buAutoNum type="arabicPeriod"/>
            </a:pPr>
            <a:r>
              <a:rPr lang="es-ES" b="1" dirty="0"/>
              <a:t>Modelo Desnormalizado: </a:t>
            </a:r>
            <a:r>
              <a:rPr lang="es-ES" dirty="0"/>
              <a:t>Combina datos de diferentes tablas para mejorar el rendimiento de consultas, a pesar de potencialmente aumentar la redundancia.</a:t>
            </a:r>
          </a:p>
          <a:p>
            <a:pPr marL="342900" indent="-342900">
              <a:buFont typeface="+mj-lt"/>
              <a:buAutoNum type="arabicPeriod"/>
            </a:pPr>
            <a:r>
              <a:rPr lang="es-ES" b="1" dirty="0"/>
              <a:t>Modelo de Estrella y Copo de Nieve: </a:t>
            </a:r>
            <a:r>
              <a:rPr lang="es-ES" dirty="0"/>
              <a:t>Variantes del modelo dimensional que organizan las dimensiones y la tabla de hechos de manera eficiente para análisis y </a:t>
            </a:r>
            <a:r>
              <a:rPr lang="es-ES" dirty="0" err="1"/>
              <a:t>reporting</a:t>
            </a:r>
            <a:r>
              <a:rPr lang="es-ES" dirty="0"/>
              <a:t>.</a:t>
            </a:r>
          </a:p>
          <a:p>
            <a:pPr marL="342900" indent="-342900">
              <a:buFont typeface="+mj-lt"/>
              <a:buAutoNum type="arabicPeriod"/>
            </a:pPr>
            <a:r>
              <a:rPr lang="es-ES" b="1" dirty="0"/>
              <a:t>Modelo Jerárquico: </a:t>
            </a:r>
            <a:r>
              <a:rPr lang="es-ES" dirty="0"/>
              <a:t>Organiza los datos en forma de árbol jerárquico, adecuado para sistemas de bases de datos antiguos y específicos.</a:t>
            </a:r>
          </a:p>
          <a:p>
            <a:pPr marL="342900" indent="-342900">
              <a:buFont typeface="+mj-lt"/>
              <a:buAutoNum type="arabicPeriod"/>
            </a:pPr>
            <a:r>
              <a:rPr lang="es-ES" b="1" dirty="0"/>
              <a:t>Modelo en Red: </a:t>
            </a:r>
            <a:r>
              <a:rPr lang="es-ES" dirty="0"/>
              <a:t>Similar al jerárquico, pero permite relaciones más complejas entre los nodos, adecuado para datos altamente interconectados.</a:t>
            </a:r>
          </a:p>
        </p:txBody>
      </p:sp>
    </p:spTree>
    <p:extLst>
      <p:ext uri="{BB962C8B-B14F-4D97-AF65-F5344CB8AC3E}">
        <p14:creationId xmlns:p14="http://schemas.microsoft.com/office/powerpoint/2010/main" val="199344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DC4D88EA-4E08-47A3-BB4E-CA65E6AE7ADF}"/>
              </a:ext>
            </a:extLst>
          </p:cNvPr>
          <p:cNvSpPr>
            <a:spLocks noGrp="1"/>
          </p:cNvSpPr>
          <p:nvPr>
            <p:ph type="body" sz="quarter" idx="13"/>
          </p:nvPr>
        </p:nvSpPr>
        <p:spPr>
          <a:xfrm>
            <a:off x="491030" y="675246"/>
            <a:ext cx="7706405" cy="595766"/>
          </a:xfrm>
        </p:spPr>
        <p:txBody>
          <a:bodyPr/>
          <a:lstStyle/>
          <a:p>
            <a:r>
              <a:rPr lang="es-CO" dirty="0"/>
              <a:t>DEFINICIÓN</a:t>
            </a:r>
          </a:p>
        </p:txBody>
      </p:sp>
      <p:sp>
        <p:nvSpPr>
          <p:cNvPr id="5" name="Marcador de texto 4">
            <a:extLst>
              <a:ext uri="{FF2B5EF4-FFF2-40B4-BE49-F238E27FC236}">
                <a16:creationId xmlns:a16="http://schemas.microsoft.com/office/drawing/2014/main" id="{B03363B2-3EE1-4626-A862-EA09DE45E4D5}"/>
              </a:ext>
            </a:extLst>
          </p:cNvPr>
          <p:cNvSpPr>
            <a:spLocks noGrp="1"/>
          </p:cNvSpPr>
          <p:nvPr>
            <p:ph type="body" sz="quarter" idx="14"/>
          </p:nvPr>
        </p:nvSpPr>
        <p:spPr>
          <a:xfrm>
            <a:off x="619367" y="3963156"/>
            <a:ext cx="5639543" cy="849996"/>
          </a:xfrm>
        </p:spPr>
        <p:txBody>
          <a:bodyPr>
            <a:normAutofit fontScale="92500"/>
          </a:bodyPr>
          <a:lstStyle/>
          <a:p>
            <a:r>
              <a:rPr lang="en-US" sz="1800" b="0" i="0" dirty="0">
                <a:solidFill>
                  <a:srgbClr val="000000"/>
                </a:solidFill>
                <a:effectLst/>
                <a:latin typeface="ArialMT"/>
              </a:rPr>
              <a:t>(having, and count,</a:t>
            </a:r>
            <a:br>
              <a:rPr lang="en-US" sz="1800" b="0" i="0" dirty="0">
                <a:solidFill>
                  <a:srgbClr val="000000"/>
                </a:solidFill>
                <a:effectLst/>
                <a:latin typeface="ArialMT"/>
              </a:rPr>
            </a:br>
            <a:r>
              <a:rPr lang="en-US" sz="1800" b="0" i="0" dirty="0" err="1">
                <a:solidFill>
                  <a:srgbClr val="000000"/>
                </a:solidFill>
                <a:effectLst/>
                <a:latin typeface="ArialMT"/>
              </a:rPr>
              <a:t>etc</a:t>
            </a:r>
            <a:r>
              <a:rPr lang="en-US" sz="1800" b="0" i="0" dirty="0">
                <a:solidFill>
                  <a:srgbClr val="000000"/>
                </a:solidFill>
                <a:effectLst/>
                <a:latin typeface="ArialMT"/>
              </a:rPr>
              <a:t>), </a:t>
            </a:r>
            <a:r>
              <a:rPr lang="en-US" sz="1800" b="0" i="0" dirty="0" err="1">
                <a:solidFill>
                  <a:srgbClr val="000000"/>
                </a:solidFill>
                <a:effectLst/>
                <a:latin typeface="ArialMT"/>
              </a:rPr>
              <a:t>sentencias</a:t>
            </a:r>
            <a:r>
              <a:rPr lang="en-US" sz="1800" b="0" i="0" dirty="0">
                <a:solidFill>
                  <a:srgbClr val="000000"/>
                </a:solidFill>
                <a:effectLst/>
                <a:latin typeface="ArialMT"/>
              </a:rPr>
              <a:t> </a:t>
            </a:r>
            <a:r>
              <a:rPr lang="en-US" sz="1800" b="0" i="0" dirty="0" err="1">
                <a:solidFill>
                  <a:srgbClr val="000000"/>
                </a:solidFill>
                <a:effectLst/>
                <a:latin typeface="ArialMT"/>
              </a:rPr>
              <a:t>relacionales</a:t>
            </a:r>
            <a:r>
              <a:rPr lang="en-US" sz="1800" b="0" i="0" dirty="0">
                <a:solidFill>
                  <a:srgbClr val="000000"/>
                </a:solidFill>
                <a:effectLst/>
                <a:latin typeface="ArialMT"/>
              </a:rPr>
              <a:t> (join, left-join, entre </a:t>
            </a:r>
            <a:r>
              <a:rPr lang="en-US" sz="1800" b="0" i="0" dirty="0" err="1">
                <a:solidFill>
                  <a:srgbClr val="000000"/>
                </a:solidFill>
                <a:effectLst/>
                <a:latin typeface="ArialMT"/>
              </a:rPr>
              <a:t>otros</a:t>
            </a:r>
            <a:r>
              <a:rPr lang="en-US" sz="1800" b="0" i="0" dirty="0">
                <a:solidFill>
                  <a:srgbClr val="000000"/>
                </a:solidFill>
                <a:effectLst/>
                <a:latin typeface="ArialMT"/>
              </a:rPr>
              <a:t>)</a:t>
            </a:r>
            <a:r>
              <a:rPr lang="en-US" dirty="0"/>
              <a:t> </a:t>
            </a:r>
            <a:br>
              <a:rPr lang="en-US" dirty="0"/>
            </a:br>
            <a:endParaRPr lang="es-CO" dirty="0"/>
          </a:p>
        </p:txBody>
      </p:sp>
      <p:sp>
        <p:nvSpPr>
          <p:cNvPr id="6" name="Marcador de texto 5">
            <a:extLst>
              <a:ext uri="{FF2B5EF4-FFF2-40B4-BE49-F238E27FC236}">
                <a16:creationId xmlns:a16="http://schemas.microsoft.com/office/drawing/2014/main" id="{A0797B41-FB39-401F-A160-850AB531CE48}"/>
              </a:ext>
            </a:extLst>
          </p:cNvPr>
          <p:cNvSpPr>
            <a:spLocks noGrp="1"/>
          </p:cNvSpPr>
          <p:nvPr>
            <p:ph type="body" sz="quarter" idx="15"/>
          </p:nvPr>
        </p:nvSpPr>
        <p:spPr>
          <a:xfrm>
            <a:off x="619366" y="2812573"/>
            <a:ext cx="8235876" cy="595766"/>
          </a:xfrm>
        </p:spPr>
        <p:txBody>
          <a:bodyPr/>
          <a:lstStyle/>
          <a:p>
            <a:r>
              <a:rPr lang="es-CO" dirty="0"/>
              <a:t>USO DE CONSULTAS AVANZADAS</a:t>
            </a:r>
          </a:p>
        </p:txBody>
      </p:sp>
      <p:cxnSp>
        <p:nvCxnSpPr>
          <p:cNvPr id="7" name="Conector recto 6">
            <a:extLst>
              <a:ext uri="{FF2B5EF4-FFF2-40B4-BE49-F238E27FC236}">
                <a16:creationId xmlns:a16="http://schemas.microsoft.com/office/drawing/2014/main" id="{C1DF9880-6115-4AF8-80BF-6CBE48F9D4B4}"/>
              </a:ext>
            </a:extLst>
          </p:cNvPr>
          <p:cNvCxnSpPr>
            <a:cxnSpLocks/>
          </p:cNvCxnSpPr>
          <p:nvPr/>
        </p:nvCxnSpPr>
        <p:spPr>
          <a:xfrm>
            <a:off x="713963" y="3685747"/>
            <a:ext cx="554494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352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3315083E-5837-4955-BD02-E4021FBE386B}"/>
              </a:ext>
            </a:extLst>
          </p:cNvPr>
          <p:cNvSpPr>
            <a:spLocks noGrp="1"/>
          </p:cNvSpPr>
          <p:nvPr>
            <p:ph type="body" sz="quarter" idx="13"/>
          </p:nvPr>
        </p:nvSpPr>
        <p:spPr>
          <a:xfrm>
            <a:off x="3972464" y="1109019"/>
            <a:ext cx="6596538" cy="595766"/>
          </a:xfrm>
        </p:spPr>
        <p:txBody>
          <a:bodyPr>
            <a:noAutofit/>
          </a:bodyPr>
          <a:lstStyle/>
          <a:p>
            <a:r>
              <a:rPr lang="es-ES" sz="2800" dirty="0"/>
              <a:t>Consultas avanzadas con agrupadores (GROUP BY, HAVING, COUNT, etc.)</a:t>
            </a:r>
            <a:endParaRPr lang="es-CO" sz="2800" dirty="0"/>
          </a:p>
        </p:txBody>
      </p:sp>
      <p:sp>
        <p:nvSpPr>
          <p:cNvPr id="5" name="Marcador de texto 4">
            <a:extLst>
              <a:ext uri="{FF2B5EF4-FFF2-40B4-BE49-F238E27FC236}">
                <a16:creationId xmlns:a16="http://schemas.microsoft.com/office/drawing/2014/main" id="{460F2809-DB93-48AB-94A8-843ACA2DD448}"/>
              </a:ext>
            </a:extLst>
          </p:cNvPr>
          <p:cNvSpPr>
            <a:spLocks noGrp="1"/>
          </p:cNvSpPr>
          <p:nvPr>
            <p:ph type="body" sz="quarter" idx="14"/>
          </p:nvPr>
        </p:nvSpPr>
        <p:spPr>
          <a:xfrm>
            <a:off x="3997775" y="2944479"/>
            <a:ext cx="2053566" cy="595766"/>
          </a:xfrm>
        </p:spPr>
        <p:txBody>
          <a:bodyPr>
            <a:normAutofit/>
          </a:bodyPr>
          <a:lstStyle/>
          <a:p>
            <a:r>
              <a:rPr lang="es-PE" b="1" i="0" dirty="0">
                <a:effectLst/>
                <a:latin typeface="Söhne"/>
              </a:rPr>
              <a:t>GROUP BY:</a:t>
            </a:r>
            <a:endParaRPr lang="es-CO" dirty="0"/>
          </a:p>
        </p:txBody>
      </p:sp>
      <p:sp>
        <p:nvSpPr>
          <p:cNvPr id="6" name="Marcador de texto 5">
            <a:extLst>
              <a:ext uri="{FF2B5EF4-FFF2-40B4-BE49-F238E27FC236}">
                <a16:creationId xmlns:a16="http://schemas.microsoft.com/office/drawing/2014/main" id="{0FCA2361-9829-4E7D-B441-60223FE59F91}"/>
              </a:ext>
            </a:extLst>
          </p:cNvPr>
          <p:cNvSpPr>
            <a:spLocks noGrp="1"/>
          </p:cNvSpPr>
          <p:nvPr>
            <p:ph type="body" sz="quarter" idx="17"/>
          </p:nvPr>
        </p:nvSpPr>
        <p:spPr>
          <a:xfrm>
            <a:off x="3917388" y="3749693"/>
            <a:ext cx="2053566" cy="2355510"/>
          </a:xfrm>
        </p:spPr>
        <p:txBody>
          <a:bodyPr>
            <a:normAutofit fontScale="92500" lnSpcReduction="20000"/>
          </a:bodyPr>
          <a:lstStyle/>
          <a:p>
            <a:r>
              <a:rPr lang="es-ES" dirty="0"/>
              <a:t>Se utiliza para agrupar filas con valores similares en una o más columnas. Permite realizar operaciones de agregación (SUM, COUNT, AVG, etc.) en conjuntos de filas con valores comunes.</a:t>
            </a:r>
            <a:endParaRPr lang="es-CO" dirty="0"/>
          </a:p>
        </p:txBody>
      </p:sp>
      <p:sp>
        <p:nvSpPr>
          <p:cNvPr id="7" name="Marcador de texto 6">
            <a:extLst>
              <a:ext uri="{FF2B5EF4-FFF2-40B4-BE49-F238E27FC236}">
                <a16:creationId xmlns:a16="http://schemas.microsoft.com/office/drawing/2014/main" id="{5A8B4DFD-1B85-4B49-A9BB-67FA4B52D49D}"/>
              </a:ext>
            </a:extLst>
          </p:cNvPr>
          <p:cNvSpPr>
            <a:spLocks noGrp="1"/>
          </p:cNvSpPr>
          <p:nvPr>
            <p:ph type="body" sz="quarter" idx="18"/>
          </p:nvPr>
        </p:nvSpPr>
        <p:spPr>
          <a:xfrm>
            <a:off x="6317829" y="2944791"/>
            <a:ext cx="2053566" cy="595766"/>
          </a:xfrm>
        </p:spPr>
        <p:txBody>
          <a:bodyPr>
            <a:normAutofit/>
          </a:bodyPr>
          <a:lstStyle/>
          <a:p>
            <a:pPr>
              <a:lnSpc>
                <a:spcPct val="110000"/>
              </a:lnSpc>
            </a:pPr>
            <a:r>
              <a:rPr lang="es-PE" b="1" i="0" dirty="0">
                <a:effectLst/>
                <a:latin typeface="Söhne"/>
              </a:rPr>
              <a:t>HAVING:</a:t>
            </a:r>
            <a:endParaRPr lang="es-CO" dirty="0"/>
          </a:p>
        </p:txBody>
      </p:sp>
      <p:sp>
        <p:nvSpPr>
          <p:cNvPr id="8" name="Marcador de texto 7">
            <a:extLst>
              <a:ext uri="{FF2B5EF4-FFF2-40B4-BE49-F238E27FC236}">
                <a16:creationId xmlns:a16="http://schemas.microsoft.com/office/drawing/2014/main" id="{61DEDDD2-BCEB-46E6-AE4C-0809C8BD73AE}"/>
              </a:ext>
            </a:extLst>
          </p:cNvPr>
          <p:cNvSpPr>
            <a:spLocks noGrp="1"/>
          </p:cNvSpPr>
          <p:nvPr>
            <p:ph type="body" sz="quarter" idx="19"/>
          </p:nvPr>
        </p:nvSpPr>
        <p:spPr>
          <a:xfrm>
            <a:off x="6297748" y="3755546"/>
            <a:ext cx="2053566" cy="2355510"/>
          </a:xfrm>
        </p:spPr>
        <p:txBody>
          <a:bodyPr>
            <a:normAutofit fontScale="92500" lnSpcReduction="20000"/>
          </a:bodyPr>
          <a:lstStyle/>
          <a:p>
            <a:r>
              <a:rPr lang="es-ES" dirty="0"/>
              <a:t>Se usa junto con GROUP BY para filtrar resultados agregados según condiciones específicas. Permite seleccionar grupos con ciertas características definidas por la cláusula HAVING.</a:t>
            </a:r>
            <a:endParaRPr lang="es-CO" dirty="0"/>
          </a:p>
        </p:txBody>
      </p:sp>
      <p:sp>
        <p:nvSpPr>
          <p:cNvPr id="9" name="Marcador de texto 8">
            <a:extLst>
              <a:ext uri="{FF2B5EF4-FFF2-40B4-BE49-F238E27FC236}">
                <a16:creationId xmlns:a16="http://schemas.microsoft.com/office/drawing/2014/main" id="{88BE9E1E-81A4-4864-BFA1-8606779DA5C2}"/>
              </a:ext>
            </a:extLst>
          </p:cNvPr>
          <p:cNvSpPr>
            <a:spLocks noGrp="1"/>
          </p:cNvSpPr>
          <p:nvPr>
            <p:ph type="body" sz="quarter" idx="20"/>
          </p:nvPr>
        </p:nvSpPr>
        <p:spPr>
          <a:xfrm>
            <a:off x="8515436" y="2944479"/>
            <a:ext cx="2053566" cy="595766"/>
          </a:xfrm>
        </p:spPr>
        <p:txBody>
          <a:bodyPr>
            <a:normAutofit/>
          </a:bodyPr>
          <a:lstStyle/>
          <a:p>
            <a:r>
              <a:rPr lang="es-PE" b="1" i="0" dirty="0">
                <a:effectLst/>
                <a:latin typeface="Söhne"/>
              </a:rPr>
              <a:t>COUNT:</a:t>
            </a:r>
            <a:endParaRPr lang="es-CO" dirty="0"/>
          </a:p>
        </p:txBody>
      </p:sp>
      <p:sp>
        <p:nvSpPr>
          <p:cNvPr id="10" name="Marcador de texto 9">
            <a:extLst>
              <a:ext uri="{FF2B5EF4-FFF2-40B4-BE49-F238E27FC236}">
                <a16:creationId xmlns:a16="http://schemas.microsoft.com/office/drawing/2014/main" id="{92DB9E08-9076-4069-9185-C5833D750666}"/>
              </a:ext>
            </a:extLst>
          </p:cNvPr>
          <p:cNvSpPr>
            <a:spLocks noGrp="1"/>
          </p:cNvSpPr>
          <p:nvPr>
            <p:ph type="body" sz="quarter" idx="21"/>
          </p:nvPr>
        </p:nvSpPr>
        <p:spPr>
          <a:xfrm>
            <a:off x="8515436" y="3749693"/>
            <a:ext cx="2053566" cy="2355510"/>
          </a:xfrm>
        </p:spPr>
        <p:txBody>
          <a:bodyPr/>
          <a:lstStyle/>
          <a:p>
            <a:r>
              <a:rPr lang="es-ES" dirty="0"/>
              <a:t>Una función de agregación que cuenta el número de filas en un conjunto de resultados.</a:t>
            </a:r>
            <a:endParaRPr lang="es-CO" dirty="0"/>
          </a:p>
        </p:txBody>
      </p:sp>
      <p:sp>
        <p:nvSpPr>
          <p:cNvPr id="14" name="Marcador de texto 2">
            <a:extLst>
              <a:ext uri="{FF2B5EF4-FFF2-40B4-BE49-F238E27FC236}">
                <a16:creationId xmlns:a16="http://schemas.microsoft.com/office/drawing/2014/main" id="{399E93A9-83AD-6906-E581-5BBCFF4EC97A}"/>
              </a:ext>
            </a:extLst>
          </p:cNvPr>
          <p:cNvSpPr txBox="1">
            <a:spLocks/>
          </p:cNvSpPr>
          <p:nvPr/>
        </p:nvSpPr>
        <p:spPr>
          <a:xfrm>
            <a:off x="3417530" y="2009897"/>
            <a:ext cx="7706405" cy="827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Roboto" pitchFamily="2" charset="0"/>
                <a:ea typeface="Roboto"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b="0" dirty="0">
                <a:cs typeface="Roboto" panose="02000000000000000000" pitchFamily="2" charset="0"/>
              </a:rPr>
              <a:t>Las consultas avanzadas con agrupadores son utilizadas en bases de datos para realizar operaciones de agregación y análisis de datos. Aquí están los conceptos clave:</a:t>
            </a:r>
            <a:endParaRPr lang="es-CO" sz="1800" b="0" dirty="0">
              <a:cs typeface="Roboto" panose="02000000000000000000" pitchFamily="2" charset="0"/>
            </a:endParaRPr>
          </a:p>
        </p:txBody>
      </p:sp>
    </p:spTree>
    <p:extLst>
      <p:ext uri="{BB962C8B-B14F-4D97-AF65-F5344CB8AC3E}">
        <p14:creationId xmlns:p14="http://schemas.microsoft.com/office/powerpoint/2010/main" val="3387501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A513F67F-68B9-48CE-8A49-44D6E5AA6693}"/>
              </a:ext>
            </a:extLst>
          </p:cNvPr>
          <p:cNvSpPr>
            <a:spLocks noGrp="1"/>
          </p:cNvSpPr>
          <p:nvPr>
            <p:ph type="body" sz="quarter" idx="14"/>
          </p:nvPr>
        </p:nvSpPr>
        <p:spPr>
          <a:xfrm>
            <a:off x="4516487" y="2321246"/>
            <a:ext cx="5783071" cy="298797"/>
          </a:xfrm>
        </p:spPr>
        <p:txBody>
          <a:bodyPr/>
          <a:lstStyle/>
          <a:p>
            <a:r>
              <a:rPr lang="es-ES" dirty="0"/>
              <a:t>Las sentencias relacionales se utilizan para combinar datos de múltiples tablas en una consulta. Aquí tienes una descripción de las más comunes:</a:t>
            </a:r>
          </a:p>
          <a:p>
            <a:endParaRPr lang="es-CO" dirty="0"/>
          </a:p>
        </p:txBody>
      </p:sp>
      <p:sp>
        <p:nvSpPr>
          <p:cNvPr id="3" name="Elipse 2">
            <a:extLst>
              <a:ext uri="{FF2B5EF4-FFF2-40B4-BE49-F238E27FC236}">
                <a16:creationId xmlns:a16="http://schemas.microsoft.com/office/drawing/2014/main" id="{A58795E4-A393-45D0-967D-21E3AC962553}"/>
              </a:ext>
            </a:extLst>
          </p:cNvPr>
          <p:cNvSpPr/>
          <p:nvPr/>
        </p:nvSpPr>
        <p:spPr>
          <a:xfrm>
            <a:off x="4457525" y="1725480"/>
            <a:ext cx="298797" cy="2987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Marcador de texto 1">
            <a:extLst>
              <a:ext uri="{FF2B5EF4-FFF2-40B4-BE49-F238E27FC236}">
                <a16:creationId xmlns:a16="http://schemas.microsoft.com/office/drawing/2014/main" id="{859FFBCA-19AA-4501-A501-761DFC0D1D58}"/>
              </a:ext>
            </a:extLst>
          </p:cNvPr>
          <p:cNvSpPr>
            <a:spLocks noGrp="1"/>
          </p:cNvSpPr>
          <p:nvPr>
            <p:ph type="body" sz="quarter" idx="13"/>
          </p:nvPr>
        </p:nvSpPr>
        <p:spPr>
          <a:xfrm>
            <a:off x="4259851" y="1309716"/>
            <a:ext cx="6296345" cy="595766"/>
          </a:xfrm>
        </p:spPr>
        <p:txBody>
          <a:bodyPr>
            <a:noAutofit/>
          </a:bodyPr>
          <a:lstStyle/>
          <a:p>
            <a:r>
              <a:rPr lang="fr-FR" sz="3200" dirty="0"/>
              <a:t>Sentencias relacionales (JOIN, LEFT JOIN, etc.):</a:t>
            </a:r>
            <a:endParaRPr lang="es-CO" sz="3200" dirty="0"/>
          </a:p>
        </p:txBody>
      </p:sp>
      <p:sp>
        <p:nvSpPr>
          <p:cNvPr id="5" name="Marcador de texto 3">
            <a:extLst>
              <a:ext uri="{FF2B5EF4-FFF2-40B4-BE49-F238E27FC236}">
                <a16:creationId xmlns:a16="http://schemas.microsoft.com/office/drawing/2014/main" id="{8C15010F-46CF-1A5F-AC9C-8ED0211812C2}"/>
              </a:ext>
            </a:extLst>
          </p:cNvPr>
          <p:cNvSpPr txBox="1">
            <a:spLocks/>
          </p:cNvSpPr>
          <p:nvPr/>
        </p:nvSpPr>
        <p:spPr>
          <a:xfrm>
            <a:off x="4516487" y="3442887"/>
            <a:ext cx="5632348" cy="29879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Roboto" pitchFamily="2" charset="0"/>
                <a:ea typeface="Roboto"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s-ES" b="1" i="0" dirty="0">
                <a:effectLst/>
                <a:latin typeface="Söhne"/>
              </a:rPr>
              <a:t>JOIN (INNER JOIN)</a:t>
            </a:r>
          </a:p>
          <a:p>
            <a:pPr algn="l">
              <a:buFont typeface="Arial" panose="020B0604020202020204" pitchFamily="34" charset="0"/>
              <a:buChar char="•"/>
            </a:pPr>
            <a:r>
              <a:rPr lang="es-ES" b="1" i="0" dirty="0">
                <a:effectLst/>
                <a:latin typeface="Söhne"/>
              </a:rPr>
              <a:t>LEFT JOIN (LEFT OUTER JOIN)</a:t>
            </a:r>
          </a:p>
          <a:p>
            <a:pPr algn="l">
              <a:buFont typeface="Arial" panose="020B0604020202020204" pitchFamily="34" charset="0"/>
              <a:buChar char="•"/>
            </a:pPr>
            <a:r>
              <a:rPr lang="es-ES" b="1" i="0" dirty="0">
                <a:effectLst/>
                <a:latin typeface="Söhne"/>
              </a:rPr>
              <a:t>RIGHT JOIN (RIGHT OUTER JOIN)</a:t>
            </a:r>
          </a:p>
          <a:p>
            <a:pPr algn="l">
              <a:buFont typeface="Arial" panose="020B0604020202020204" pitchFamily="34" charset="0"/>
              <a:buChar char="•"/>
            </a:pPr>
            <a:r>
              <a:rPr lang="es-ES" b="1" i="0" dirty="0">
                <a:effectLst/>
                <a:latin typeface="Söhne"/>
              </a:rPr>
              <a:t>FULL JOIN (FULL OUTER JOIN)</a:t>
            </a:r>
          </a:p>
          <a:p>
            <a:pPr algn="l">
              <a:buFont typeface="Arial" panose="020B0604020202020204" pitchFamily="34" charset="0"/>
              <a:buChar char="•"/>
            </a:pPr>
            <a:r>
              <a:rPr lang="es-ES" b="1" i="0" dirty="0">
                <a:effectLst/>
                <a:latin typeface="Söhne"/>
              </a:rPr>
              <a:t>CROSS JOIN (CARTESIAN JOIN)</a:t>
            </a:r>
            <a:endParaRPr lang="es-CO" dirty="0"/>
          </a:p>
        </p:txBody>
      </p:sp>
    </p:spTree>
    <p:extLst>
      <p:ext uri="{BB962C8B-B14F-4D97-AF65-F5344CB8AC3E}">
        <p14:creationId xmlns:p14="http://schemas.microsoft.com/office/powerpoint/2010/main" val="194464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C676DE11-7661-4BE8-901A-88A792985284}"/>
              </a:ext>
            </a:extLst>
          </p:cNvPr>
          <p:cNvSpPr>
            <a:spLocks noGrp="1"/>
          </p:cNvSpPr>
          <p:nvPr>
            <p:ph type="body" sz="quarter" idx="13"/>
          </p:nvPr>
        </p:nvSpPr>
        <p:spPr>
          <a:xfrm>
            <a:off x="668338" y="549748"/>
            <a:ext cx="6342062" cy="595766"/>
          </a:xfrm>
        </p:spPr>
        <p:txBody>
          <a:bodyPr/>
          <a:lstStyle/>
          <a:p>
            <a:r>
              <a:rPr lang="es-PE" b="1" i="0" dirty="0">
                <a:effectLst/>
                <a:latin typeface="Söhne"/>
              </a:rPr>
              <a:t>Procedimientos Almacenados:</a:t>
            </a:r>
            <a:endParaRPr lang="es-CO" dirty="0"/>
          </a:p>
        </p:txBody>
      </p:sp>
      <p:sp>
        <p:nvSpPr>
          <p:cNvPr id="7" name="Marcador de texto 6">
            <a:extLst>
              <a:ext uri="{FF2B5EF4-FFF2-40B4-BE49-F238E27FC236}">
                <a16:creationId xmlns:a16="http://schemas.microsoft.com/office/drawing/2014/main" id="{C7415588-C090-4708-9F73-EC1ACC43AC5D}"/>
              </a:ext>
            </a:extLst>
          </p:cNvPr>
          <p:cNvSpPr>
            <a:spLocks noGrp="1"/>
          </p:cNvSpPr>
          <p:nvPr>
            <p:ph type="body" sz="quarter" idx="14"/>
          </p:nvPr>
        </p:nvSpPr>
        <p:spPr>
          <a:xfrm>
            <a:off x="668338" y="1369089"/>
            <a:ext cx="6476040" cy="5162340"/>
          </a:xfrm>
        </p:spPr>
        <p:txBody>
          <a:bodyPr>
            <a:normAutofit lnSpcReduction="10000"/>
          </a:bodyPr>
          <a:lstStyle/>
          <a:p>
            <a:pPr algn="l"/>
            <a:r>
              <a:rPr lang="es-ES" b="1" i="0" dirty="0">
                <a:solidFill>
                  <a:srgbClr val="374151"/>
                </a:solidFill>
                <a:effectLst/>
                <a:latin typeface="Söhne"/>
              </a:rPr>
              <a:t>Jobs:</a:t>
            </a:r>
            <a:endParaRPr lang="es-ES" b="0" i="0" dirty="0">
              <a:solidFill>
                <a:srgbClr val="374151"/>
              </a:solidFill>
              <a:effectLst/>
              <a:latin typeface="Söhne"/>
            </a:endParaRPr>
          </a:p>
          <a:p>
            <a:pPr algn="l"/>
            <a:r>
              <a:rPr lang="es-ES" b="0" i="0" dirty="0">
                <a:solidFill>
                  <a:srgbClr val="374151"/>
                </a:solidFill>
                <a:effectLst/>
                <a:latin typeface="Söhne"/>
              </a:rPr>
              <a:t>Los </a:t>
            </a:r>
            <a:r>
              <a:rPr lang="es-ES" b="0" i="0" dirty="0" err="1">
                <a:solidFill>
                  <a:srgbClr val="374151"/>
                </a:solidFill>
                <a:effectLst/>
                <a:latin typeface="Söhne"/>
              </a:rPr>
              <a:t>jobs</a:t>
            </a:r>
            <a:r>
              <a:rPr lang="es-ES" b="0" i="0" dirty="0">
                <a:solidFill>
                  <a:srgbClr val="374151"/>
                </a:solidFill>
                <a:effectLst/>
                <a:latin typeface="Söhne"/>
              </a:rPr>
              <a:t> son tareas programadas que se ejecutan automáticamente en un horario específico o en respuesta a un evento. En el contexto de bases de datos, los </a:t>
            </a:r>
            <a:r>
              <a:rPr lang="es-ES" b="0" i="0" dirty="0" err="1">
                <a:solidFill>
                  <a:srgbClr val="374151"/>
                </a:solidFill>
                <a:effectLst/>
                <a:latin typeface="Söhne"/>
              </a:rPr>
              <a:t>jobs</a:t>
            </a:r>
            <a:r>
              <a:rPr lang="es-ES" b="0" i="0" dirty="0">
                <a:solidFill>
                  <a:srgbClr val="374151"/>
                </a:solidFill>
                <a:effectLst/>
                <a:latin typeface="Söhne"/>
              </a:rPr>
              <a:t> pueden ser procedimientos almacenados, scripts SQL u otras operaciones que se ejecutan de manera automática y programada.</a:t>
            </a:r>
          </a:p>
          <a:p>
            <a:pPr algn="l"/>
            <a:r>
              <a:rPr lang="es-ES" b="1" i="0" dirty="0">
                <a:solidFill>
                  <a:srgbClr val="374151"/>
                </a:solidFill>
                <a:effectLst/>
                <a:latin typeface="Söhne"/>
              </a:rPr>
              <a:t>ETL (</a:t>
            </a:r>
            <a:r>
              <a:rPr lang="es-ES" b="1" i="0" dirty="0" err="1">
                <a:solidFill>
                  <a:srgbClr val="374151"/>
                </a:solidFill>
                <a:effectLst/>
                <a:latin typeface="Söhne"/>
              </a:rPr>
              <a:t>Extract</a:t>
            </a:r>
            <a:r>
              <a:rPr lang="es-ES" b="1" i="0" dirty="0">
                <a:solidFill>
                  <a:srgbClr val="374151"/>
                </a:solidFill>
                <a:effectLst/>
                <a:latin typeface="Söhne"/>
              </a:rPr>
              <a:t>, </a:t>
            </a:r>
            <a:r>
              <a:rPr lang="es-ES" b="1" i="0" dirty="0" err="1">
                <a:solidFill>
                  <a:srgbClr val="374151"/>
                </a:solidFill>
                <a:effectLst/>
                <a:latin typeface="Söhne"/>
              </a:rPr>
              <a:t>Transform</a:t>
            </a:r>
            <a:r>
              <a:rPr lang="es-ES" b="1" i="0" dirty="0">
                <a:solidFill>
                  <a:srgbClr val="374151"/>
                </a:solidFill>
                <a:effectLst/>
                <a:latin typeface="Söhne"/>
              </a:rPr>
              <a:t>, Load):</a:t>
            </a:r>
            <a:endParaRPr lang="es-ES" b="0" i="0" dirty="0">
              <a:solidFill>
                <a:srgbClr val="374151"/>
              </a:solidFill>
              <a:effectLst/>
              <a:latin typeface="Söhne"/>
            </a:endParaRPr>
          </a:p>
          <a:p>
            <a:pPr algn="l"/>
            <a:r>
              <a:rPr lang="es-ES" b="0" i="0" dirty="0">
                <a:solidFill>
                  <a:srgbClr val="374151"/>
                </a:solidFill>
                <a:effectLst/>
                <a:latin typeface="Söhne"/>
              </a:rPr>
              <a:t>ETL es un proceso utilizado para extraer datos de fuentes diversas, transformarlos en el formato requerido y luego cargarlos en un destino, como un almacén de datos. Cada etapa tiene su propia importancia:</a:t>
            </a:r>
          </a:p>
          <a:p>
            <a:pPr algn="l">
              <a:buFont typeface="Arial" panose="020B0604020202020204" pitchFamily="34" charset="0"/>
              <a:buChar char="•"/>
            </a:pPr>
            <a:r>
              <a:rPr lang="es-ES" b="1" i="0" dirty="0" err="1">
                <a:solidFill>
                  <a:srgbClr val="374151"/>
                </a:solidFill>
                <a:effectLst/>
                <a:latin typeface="Söhne"/>
              </a:rPr>
              <a:t>Extract</a:t>
            </a:r>
            <a:r>
              <a:rPr lang="es-ES" b="1" i="0" dirty="0">
                <a:solidFill>
                  <a:srgbClr val="374151"/>
                </a:solidFill>
                <a:effectLst/>
                <a:latin typeface="Söhne"/>
              </a:rPr>
              <a:t> (Extracción):</a:t>
            </a:r>
            <a:r>
              <a:rPr lang="es-ES" b="0" i="0" dirty="0">
                <a:solidFill>
                  <a:srgbClr val="374151"/>
                </a:solidFill>
                <a:effectLst/>
                <a:latin typeface="Söhne"/>
              </a:rPr>
              <a:t> Obtener datos de diversas fuentes, como bases de datos, archivos CSV, </a:t>
            </a:r>
            <a:r>
              <a:rPr lang="es-ES" b="0" i="0" dirty="0" err="1">
                <a:solidFill>
                  <a:srgbClr val="374151"/>
                </a:solidFill>
                <a:effectLst/>
                <a:latin typeface="Söhne"/>
              </a:rPr>
              <a:t>APIs</a:t>
            </a:r>
            <a:r>
              <a:rPr lang="es-ES" b="0" i="0" dirty="0">
                <a:solidFill>
                  <a:srgbClr val="374151"/>
                </a:solidFill>
                <a:effectLst/>
                <a:latin typeface="Söhne"/>
              </a:rPr>
              <a:t>, etc.</a:t>
            </a:r>
          </a:p>
          <a:p>
            <a:pPr algn="l">
              <a:buFont typeface="Arial" panose="020B0604020202020204" pitchFamily="34" charset="0"/>
              <a:buChar char="•"/>
            </a:pPr>
            <a:r>
              <a:rPr lang="es-ES" b="1" i="0" dirty="0" err="1">
                <a:solidFill>
                  <a:srgbClr val="374151"/>
                </a:solidFill>
                <a:effectLst/>
                <a:latin typeface="Söhne"/>
              </a:rPr>
              <a:t>Transform</a:t>
            </a:r>
            <a:r>
              <a:rPr lang="es-ES" b="1" i="0" dirty="0">
                <a:solidFill>
                  <a:srgbClr val="374151"/>
                </a:solidFill>
                <a:effectLst/>
                <a:latin typeface="Söhne"/>
              </a:rPr>
              <a:t> (Transformación):</a:t>
            </a:r>
            <a:r>
              <a:rPr lang="es-ES" b="0" i="0" dirty="0">
                <a:solidFill>
                  <a:srgbClr val="374151"/>
                </a:solidFill>
                <a:effectLst/>
                <a:latin typeface="Söhne"/>
              </a:rPr>
              <a:t> Aplicar cambios y limpiar los datos según las necesidades, incluyendo filtrado, conversión de formatos, cálculos y agregaciones.</a:t>
            </a:r>
          </a:p>
          <a:p>
            <a:pPr algn="l">
              <a:buFont typeface="Arial" panose="020B0604020202020204" pitchFamily="34" charset="0"/>
              <a:buChar char="•"/>
            </a:pPr>
            <a:r>
              <a:rPr lang="es-ES" b="1" i="0" dirty="0">
                <a:solidFill>
                  <a:srgbClr val="374151"/>
                </a:solidFill>
                <a:effectLst/>
                <a:latin typeface="Söhne"/>
              </a:rPr>
              <a:t>Load (Carga):</a:t>
            </a:r>
            <a:r>
              <a:rPr lang="es-ES" b="0" i="0" dirty="0">
                <a:solidFill>
                  <a:srgbClr val="374151"/>
                </a:solidFill>
                <a:effectLst/>
                <a:latin typeface="Söhne"/>
              </a:rPr>
              <a:t> Insertar los datos transformados en la base de datos de destino, como un almacén de datos o una tabla.</a:t>
            </a:r>
          </a:p>
          <a:p>
            <a:endParaRPr lang="es-CO" dirty="0"/>
          </a:p>
        </p:txBody>
      </p:sp>
    </p:spTree>
    <p:extLst>
      <p:ext uri="{BB962C8B-B14F-4D97-AF65-F5344CB8AC3E}">
        <p14:creationId xmlns:p14="http://schemas.microsoft.com/office/powerpoint/2010/main" val="4267872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84E9426A-A95C-4DBE-B8C5-1D86AB9C8371}"/>
              </a:ext>
            </a:extLst>
          </p:cNvPr>
          <p:cNvSpPr>
            <a:spLocks noGrp="1"/>
          </p:cNvSpPr>
          <p:nvPr>
            <p:ph type="body" sz="quarter" idx="14"/>
          </p:nvPr>
        </p:nvSpPr>
        <p:spPr>
          <a:xfrm>
            <a:off x="3529445" y="5740806"/>
            <a:ext cx="7706405" cy="849996"/>
          </a:xfrm>
        </p:spPr>
        <p:txBody>
          <a:bodyPr/>
          <a:lstStyle/>
          <a:p>
            <a:r>
              <a:rPr lang="es-CO" dirty="0"/>
              <a:t>¿Cuál es la diferencia?</a:t>
            </a:r>
          </a:p>
        </p:txBody>
      </p:sp>
      <p:sp>
        <p:nvSpPr>
          <p:cNvPr id="4" name="Elipse 3">
            <a:extLst>
              <a:ext uri="{FF2B5EF4-FFF2-40B4-BE49-F238E27FC236}">
                <a16:creationId xmlns:a16="http://schemas.microsoft.com/office/drawing/2014/main"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texto 5">
            <a:extLst>
              <a:ext uri="{FF2B5EF4-FFF2-40B4-BE49-F238E27FC236}">
                <a16:creationId xmlns:a16="http://schemas.microsoft.com/office/drawing/2014/main" id="{AD58E4D4-2D89-448D-9C47-34DD3435F48C}"/>
              </a:ext>
            </a:extLst>
          </p:cNvPr>
          <p:cNvSpPr>
            <a:spLocks noGrp="1"/>
          </p:cNvSpPr>
          <p:nvPr>
            <p:ph type="body" sz="quarter" idx="13"/>
          </p:nvPr>
        </p:nvSpPr>
        <p:spPr>
          <a:xfrm>
            <a:off x="3705908" y="4556893"/>
            <a:ext cx="7706405" cy="595766"/>
          </a:xfrm>
        </p:spPr>
        <p:txBody>
          <a:bodyPr/>
          <a:lstStyle/>
          <a:p>
            <a:r>
              <a:rPr lang="es-CO" dirty="0"/>
              <a:t>¿Qué es modelo entidad y diagrama entidad relación?</a:t>
            </a:r>
          </a:p>
        </p:txBody>
      </p:sp>
    </p:spTree>
    <p:extLst>
      <p:ext uri="{BB962C8B-B14F-4D97-AF65-F5344CB8AC3E}">
        <p14:creationId xmlns:p14="http://schemas.microsoft.com/office/powerpoint/2010/main" val="1103650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BD39B779-A6C7-43E3-B5D8-810810812B6D}"/>
              </a:ext>
            </a:extLst>
          </p:cNvPr>
          <p:cNvSpPr>
            <a:spLocks noGrp="1"/>
          </p:cNvSpPr>
          <p:nvPr>
            <p:ph type="body" sz="quarter" idx="13"/>
          </p:nvPr>
        </p:nvSpPr>
        <p:spPr/>
        <p:txBody>
          <a:bodyPr/>
          <a:lstStyle/>
          <a:p>
            <a:r>
              <a:rPr lang="es-CO" dirty="0"/>
              <a:t>¿Como Crearlas?</a:t>
            </a:r>
          </a:p>
        </p:txBody>
      </p:sp>
      <p:sp>
        <p:nvSpPr>
          <p:cNvPr id="12" name="Marcador de posición de imagen 11">
            <a:extLst>
              <a:ext uri="{FF2B5EF4-FFF2-40B4-BE49-F238E27FC236}">
                <a16:creationId xmlns:a16="http://schemas.microsoft.com/office/drawing/2014/main" id="{805712BB-0014-4615-8BDF-4FEDD1A56E07}"/>
              </a:ext>
            </a:extLst>
          </p:cNvPr>
          <p:cNvSpPr>
            <a:spLocks noGrp="1"/>
          </p:cNvSpPr>
          <p:nvPr>
            <p:ph type="pic" sz="quarter" idx="16"/>
          </p:nvPr>
        </p:nvSpPr>
        <p:spPr>
          <a:xfrm>
            <a:off x="487890" y="2851153"/>
            <a:ext cx="6515583" cy="595766"/>
          </a:xfrm>
        </p:spPr>
        <p:txBody>
          <a:bodyPr>
            <a:normAutofit fontScale="77500" lnSpcReduction="20000"/>
          </a:bodyPr>
          <a:lstStyle/>
          <a:p>
            <a:r>
              <a:rPr lang="es-ES" dirty="0"/>
              <a:t>El siguiente ejemplo muestra la definición de un </a:t>
            </a:r>
            <a:r>
              <a:rPr lang="es-ES" dirty="0" err="1"/>
              <a:t>procedure</a:t>
            </a:r>
            <a:r>
              <a:rPr lang="es-ES" dirty="0"/>
              <a:t> con parámetros de salida.</a:t>
            </a:r>
            <a:endParaRPr lang="es-ES" b="0" i="0" dirty="0">
              <a:solidFill>
                <a:srgbClr val="161616"/>
              </a:solidFill>
              <a:effectLst/>
              <a:latin typeface="Segoe UI" panose="020B0502040204020203" pitchFamily="34" charset="0"/>
            </a:endParaRPr>
          </a:p>
        </p:txBody>
      </p:sp>
      <p:pic>
        <p:nvPicPr>
          <p:cNvPr id="6" name="Gráfico 5">
            <a:extLst>
              <a:ext uri="{FF2B5EF4-FFF2-40B4-BE49-F238E27FC236}">
                <a16:creationId xmlns:a16="http://schemas.microsoft.com/office/drawing/2014/main" id="{ADF29752-9697-4C79-89F7-3F9ABEF148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3918" y="3136409"/>
            <a:ext cx="1160094" cy="1160094"/>
          </a:xfrm>
          <a:prstGeom prst="rect">
            <a:avLst/>
          </a:prstGeom>
        </p:spPr>
      </p:pic>
      <p:sp>
        <p:nvSpPr>
          <p:cNvPr id="14" name="Marcador de texto 13">
            <a:extLst>
              <a:ext uri="{FF2B5EF4-FFF2-40B4-BE49-F238E27FC236}">
                <a16:creationId xmlns:a16="http://schemas.microsoft.com/office/drawing/2014/main" id="{FE68ED7A-CC9C-4565-B147-C72BD5417B3E}"/>
              </a:ext>
            </a:extLst>
          </p:cNvPr>
          <p:cNvSpPr>
            <a:spLocks noGrp="1"/>
          </p:cNvSpPr>
          <p:nvPr>
            <p:ph type="body" sz="quarter" idx="14"/>
          </p:nvPr>
        </p:nvSpPr>
        <p:spPr>
          <a:xfrm>
            <a:off x="9112468" y="3155498"/>
            <a:ext cx="2774731" cy="3100923"/>
          </a:xfrm>
        </p:spPr>
        <p:txBody>
          <a:bodyPr/>
          <a:lstStyle/>
          <a:p>
            <a:r>
              <a:rPr lang="es-ES" dirty="0"/>
              <a:t>Para crear un procedimiento almacenado debemos emplear la sentencia CREATE PROCEDURE.</a:t>
            </a:r>
            <a:endParaRPr lang="es-CO" dirty="0"/>
          </a:p>
        </p:txBody>
      </p:sp>
      <p:pic>
        <p:nvPicPr>
          <p:cNvPr id="10" name="Imagen 9">
            <a:extLst>
              <a:ext uri="{FF2B5EF4-FFF2-40B4-BE49-F238E27FC236}">
                <a16:creationId xmlns:a16="http://schemas.microsoft.com/office/drawing/2014/main" id="{FDBBA3C7-C3FB-F358-D259-08EAEADFA96F}"/>
              </a:ext>
            </a:extLst>
          </p:cNvPr>
          <p:cNvPicPr>
            <a:picLocks noChangeAspect="1"/>
          </p:cNvPicPr>
          <p:nvPr/>
        </p:nvPicPr>
        <p:blipFill>
          <a:blip r:embed="rId5"/>
          <a:stretch>
            <a:fillRect/>
          </a:stretch>
        </p:blipFill>
        <p:spPr>
          <a:xfrm>
            <a:off x="487890" y="1372170"/>
            <a:ext cx="6661055" cy="1098365"/>
          </a:xfrm>
          <a:prstGeom prst="rect">
            <a:avLst/>
          </a:prstGeom>
        </p:spPr>
      </p:pic>
      <p:pic>
        <p:nvPicPr>
          <p:cNvPr id="13" name="Imagen 12">
            <a:extLst>
              <a:ext uri="{FF2B5EF4-FFF2-40B4-BE49-F238E27FC236}">
                <a16:creationId xmlns:a16="http://schemas.microsoft.com/office/drawing/2014/main" id="{02A3C827-2CCC-FF4E-A227-F23ADAEFBAA9}"/>
              </a:ext>
            </a:extLst>
          </p:cNvPr>
          <p:cNvPicPr>
            <a:picLocks noChangeAspect="1"/>
          </p:cNvPicPr>
          <p:nvPr/>
        </p:nvPicPr>
        <p:blipFill>
          <a:blip r:embed="rId6"/>
          <a:stretch>
            <a:fillRect/>
          </a:stretch>
        </p:blipFill>
        <p:spPr>
          <a:xfrm>
            <a:off x="657338" y="3500879"/>
            <a:ext cx="5438662" cy="2211966"/>
          </a:xfrm>
          <a:prstGeom prst="rect">
            <a:avLst/>
          </a:prstGeom>
        </p:spPr>
      </p:pic>
    </p:spTree>
    <p:extLst>
      <p:ext uri="{BB962C8B-B14F-4D97-AF65-F5344CB8AC3E}">
        <p14:creationId xmlns:p14="http://schemas.microsoft.com/office/powerpoint/2010/main" val="4185335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BD39B779-A6C7-43E3-B5D8-810810812B6D}"/>
              </a:ext>
            </a:extLst>
          </p:cNvPr>
          <p:cNvSpPr>
            <a:spLocks noGrp="1"/>
          </p:cNvSpPr>
          <p:nvPr>
            <p:ph type="body" sz="quarter" idx="13"/>
          </p:nvPr>
        </p:nvSpPr>
        <p:spPr/>
        <p:txBody>
          <a:bodyPr/>
          <a:lstStyle/>
          <a:p>
            <a:r>
              <a:rPr lang="es-CO" dirty="0"/>
              <a:t>Como ejecutarlas?</a:t>
            </a:r>
          </a:p>
        </p:txBody>
      </p:sp>
      <p:sp>
        <p:nvSpPr>
          <p:cNvPr id="12" name="Marcador de posición de imagen 11">
            <a:extLst>
              <a:ext uri="{FF2B5EF4-FFF2-40B4-BE49-F238E27FC236}">
                <a16:creationId xmlns:a16="http://schemas.microsoft.com/office/drawing/2014/main" id="{805712BB-0014-4615-8BDF-4FEDD1A56E07}"/>
              </a:ext>
            </a:extLst>
          </p:cNvPr>
          <p:cNvSpPr>
            <a:spLocks noGrp="1"/>
          </p:cNvSpPr>
          <p:nvPr>
            <p:ph type="pic" sz="quarter" idx="16"/>
          </p:nvPr>
        </p:nvSpPr>
        <p:spPr>
          <a:xfrm>
            <a:off x="487890" y="476820"/>
            <a:ext cx="5382974" cy="2172862"/>
          </a:xfrm>
        </p:spPr>
        <p:txBody>
          <a:bodyPr>
            <a:normAutofit fontScale="92500"/>
          </a:bodyPr>
          <a:lstStyle/>
          <a:p>
            <a:pPr marL="0" indent="0">
              <a:lnSpc>
                <a:spcPct val="110000"/>
              </a:lnSpc>
              <a:buNone/>
            </a:pPr>
            <a:r>
              <a:rPr lang="es-ES" sz="1800" dirty="0">
                <a:latin typeface="Roboto" pitchFamily="2" charset="0"/>
                <a:ea typeface="Roboto" pitchFamily="2" charset="0"/>
                <a:cs typeface="Arial" panose="020B0604020202020204" pitchFamily="34" charset="0"/>
              </a:rPr>
              <a:t>Hay dos formas diferentes:</a:t>
            </a:r>
          </a:p>
          <a:p>
            <a:pPr marL="0" indent="0">
              <a:lnSpc>
                <a:spcPct val="110000"/>
              </a:lnSpc>
              <a:buNone/>
            </a:pPr>
            <a:r>
              <a:rPr lang="es-ES" sz="1800" dirty="0">
                <a:latin typeface="Roboto" pitchFamily="2" charset="0"/>
                <a:ea typeface="Roboto" pitchFamily="2" charset="0"/>
                <a:cs typeface="Arial" panose="020B0604020202020204" pitchFamily="34" charset="0"/>
              </a:rPr>
              <a:t>El primer método y más común es que una aplicación o un usuario llame al procedimiento. </a:t>
            </a:r>
          </a:p>
          <a:p>
            <a:pPr marL="0" indent="0">
              <a:lnSpc>
                <a:spcPct val="110000"/>
              </a:lnSpc>
              <a:buNone/>
            </a:pPr>
            <a:r>
              <a:rPr lang="es-ES" sz="1800" dirty="0">
                <a:latin typeface="Roboto" pitchFamily="2" charset="0"/>
                <a:ea typeface="Roboto" pitchFamily="2" charset="0"/>
                <a:cs typeface="Arial" panose="020B0604020202020204" pitchFamily="34" charset="0"/>
              </a:rPr>
              <a:t>El segundo método consiste en establecer el procedimiento para que se ejecute automáticamente cuando se inicie una instancia de SQL Server . </a:t>
            </a:r>
          </a:p>
        </p:txBody>
      </p:sp>
      <p:pic>
        <p:nvPicPr>
          <p:cNvPr id="6" name="Gráfico 5">
            <a:extLst>
              <a:ext uri="{FF2B5EF4-FFF2-40B4-BE49-F238E27FC236}">
                <a16:creationId xmlns:a16="http://schemas.microsoft.com/office/drawing/2014/main" id="{ADF29752-9697-4C79-89F7-3F9ABEF148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3918" y="3136409"/>
            <a:ext cx="1160094" cy="1160094"/>
          </a:xfrm>
          <a:prstGeom prst="rect">
            <a:avLst/>
          </a:prstGeom>
        </p:spPr>
      </p:pic>
      <p:sp>
        <p:nvSpPr>
          <p:cNvPr id="14" name="Marcador de texto 13">
            <a:extLst>
              <a:ext uri="{FF2B5EF4-FFF2-40B4-BE49-F238E27FC236}">
                <a16:creationId xmlns:a16="http://schemas.microsoft.com/office/drawing/2014/main" id="{FE68ED7A-CC9C-4565-B147-C72BD5417B3E}"/>
              </a:ext>
            </a:extLst>
          </p:cNvPr>
          <p:cNvSpPr>
            <a:spLocks noGrp="1"/>
          </p:cNvSpPr>
          <p:nvPr>
            <p:ph type="body" sz="quarter" idx="14"/>
          </p:nvPr>
        </p:nvSpPr>
        <p:spPr>
          <a:xfrm>
            <a:off x="9112468" y="3155498"/>
            <a:ext cx="2774731" cy="3100923"/>
          </a:xfrm>
        </p:spPr>
        <p:txBody>
          <a:bodyPr/>
          <a:lstStyle/>
          <a:p>
            <a:r>
              <a:rPr lang="es-ES" dirty="0"/>
              <a:t>En el ejemplo siguiente se muestra el método recomendado para llamar a un procedimiento del sistema.</a:t>
            </a:r>
            <a:endParaRPr lang="es-CO" dirty="0"/>
          </a:p>
        </p:txBody>
      </p:sp>
      <p:pic>
        <p:nvPicPr>
          <p:cNvPr id="8" name="Imagen 7">
            <a:extLst>
              <a:ext uri="{FF2B5EF4-FFF2-40B4-BE49-F238E27FC236}">
                <a16:creationId xmlns:a16="http://schemas.microsoft.com/office/drawing/2014/main" id="{1E818D99-B7D2-8A60-9C80-0BCD131CEDBA}"/>
              </a:ext>
            </a:extLst>
          </p:cNvPr>
          <p:cNvPicPr>
            <a:picLocks noChangeAspect="1"/>
          </p:cNvPicPr>
          <p:nvPr/>
        </p:nvPicPr>
        <p:blipFill>
          <a:blip r:embed="rId5"/>
          <a:stretch>
            <a:fillRect/>
          </a:stretch>
        </p:blipFill>
        <p:spPr>
          <a:xfrm>
            <a:off x="487890" y="2779944"/>
            <a:ext cx="6090454" cy="712929"/>
          </a:xfrm>
          <a:prstGeom prst="rect">
            <a:avLst/>
          </a:prstGeom>
        </p:spPr>
      </p:pic>
      <p:sp>
        <p:nvSpPr>
          <p:cNvPr id="2" name="Marcador de posición de imagen 11">
            <a:extLst>
              <a:ext uri="{FF2B5EF4-FFF2-40B4-BE49-F238E27FC236}">
                <a16:creationId xmlns:a16="http://schemas.microsoft.com/office/drawing/2014/main" id="{6207CF22-EA55-FCDE-7071-9294B25D7B52}"/>
              </a:ext>
            </a:extLst>
          </p:cNvPr>
          <p:cNvSpPr txBox="1">
            <a:spLocks/>
          </p:cNvSpPr>
          <p:nvPr/>
        </p:nvSpPr>
        <p:spPr>
          <a:xfrm>
            <a:off x="388045" y="3716457"/>
            <a:ext cx="5160699" cy="491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dirty="0">
                <a:latin typeface="Roboto" pitchFamily="2" charset="0"/>
                <a:ea typeface="Roboto" pitchFamily="2" charset="0"/>
                <a:cs typeface="Arial" panose="020B0604020202020204" pitchFamily="34" charset="0"/>
              </a:rPr>
              <a:t>Para ejecutar el ejemplo anterior:</a:t>
            </a:r>
            <a:endParaRPr lang="es-ES" dirty="0">
              <a:solidFill>
                <a:srgbClr val="161616"/>
              </a:solidFill>
              <a:latin typeface="Segoe UI" panose="020B0502040204020203" pitchFamily="34" charset="0"/>
            </a:endParaRPr>
          </a:p>
        </p:txBody>
      </p:sp>
      <p:pic>
        <p:nvPicPr>
          <p:cNvPr id="4" name="Imagen 3">
            <a:extLst>
              <a:ext uri="{FF2B5EF4-FFF2-40B4-BE49-F238E27FC236}">
                <a16:creationId xmlns:a16="http://schemas.microsoft.com/office/drawing/2014/main" id="{E5C65743-F3F8-D82D-5040-CD71FE23BD2B}"/>
              </a:ext>
            </a:extLst>
          </p:cNvPr>
          <p:cNvPicPr>
            <a:picLocks noChangeAspect="1"/>
          </p:cNvPicPr>
          <p:nvPr/>
        </p:nvPicPr>
        <p:blipFill>
          <a:blip r:embed="rId6"/>
          <a:stretch>
            <a:fillRect/>
          </a:stretch>
        </p:blipFill>
        <p:spPr>
          <a:xfrm>
            <a:off x="456716" y="4431903"/>
            <a:ext cx="6536366" cy="1071823"/>
          </a:xfrm>
          <a:prstGeom prst="rect">
            <a:avLst/>
          </a:prstGeom>
        </p:spPr>
      </p:pic>
    </p:spTree>
    <p:extLst>
      <p:ext uri="{BB962C8B-B14F-4D97-AF65-F5344CB8AC3E}">
        <p14:creationId xmlns:p14="http://schemas.microsoft.com/office/powerpoint/2010/main" val="597756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8F7F356-CD28-4D64-8A86-E400483E0FB3}"/>
              </a:ext>
            </a:extLst>
          </p:cNvPr>
          <p:cNvSpPr/>
          <p:nvPr/>
        </p:nvSpPr>
        <p:spPr>
          <a:xfrm>
            <a:off x="0" y="0"/>
            <a:ext cx="1219200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texto 5">
            <a:extLst>
              <a:ext uri="{FF2B5EF4-FFF2-40B4-BE49-F238E27FC236}">
                <a16:creationId xmlns:a16="http://schemas.microsoft.com/office/drawing/2014/main" id="{E7160D46-C7B2-477A-B48C-31A89283BE10}"/>
              </a:ext>
            </a:extLst>
          </p:cNvPr>
          <p:cNvSpPr txBox="1">
            <a:spLocks/>
          </p:cNvSpPr>
          <p:nvPr/>
        </p:nvSpPr>
        <p:spPr>
          <a:xfrm>
            <a:off x="2323007" y="3726883"/>
            <a:ext cx="7706405" cy="5957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CO" b="0" dirty="0">
              <a:latin typeface="Arial "/>
            </a:endParaRPr>
          </a:p>
        </p:txBody>
      </p:sp>
      <p:sp>
        <p:nvSpPr>
          <p:cNvPr id="5" name="Elipse 4">
            <a:extLst>
              <a:ext uri="{FF2B5EF4-FFF2-40B4-BE49-F238E27FC236}">
                <a16:creationId xmlns:a16="http://schemas.microsoft.com/office/drawing/2014/main" id="{A2CA484C-801D-4064-A951-C589C4439A8E}"/>
              </a:ext>
            </a:extLst>
          </p:cNvPr>
          <p:cNvSpPr/>
          <p:nvPr/>
        </p:nvSpPr>
        <p:spPr>
          <a:xfrm>
            <a:off x="4063048" y="3083819"/>
            <a:ext cx="420915" cy="420915"/>
          </a:xfrm>
          <a:prstGeom prst="ellipse">
            <a:avLst/>
          </a:prstGeom>
          <a:solidFill>
            <a:srgbClr val="8DC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texto 5">
            <a:extLst>
              <a:ext uri="{FF2B5EF4-FFF2-40B4-BE49-F238E27FC236}">
                <a16:creationId xmlns:a16="http://schemas.microsoft.com/office/drawing/2014/main" id="{AF999163-A481-4F24-961F-BCD59D1D3C34}"/>
              </a:ext>
            </a:extLst>
          </p:cNvPr>
          <p:cNvSpPr>
            <a:spLocks noGrp="1"/>
          </p:cNvSpPr>
          <p:nvPr>
            <p:ph type="body" sz="quarter" idx="4294967295"/>
          </p:nvPr>
        </p:nvSpPr>
        <p:spPr>
          <a:xfrm>
            <a:off x="2197768" y="3140095"/>
            <a:ext cx="7705725" cy="596900"/>
          </a:xfrm>
        </p:spPr>
        <p:txBody>
          <a:bodyPr>
            <a:noAutofit/>
          </a:bodyPr>
          <a:lstStyle/>
          <a:p>
            <a:pPr marL="0" indent="0" algn="ctr">
              <a:buNone/>
            </a:pPr>
            <a:r>
              <a:rPr lang="es-ES" sz="4000" b="1" dirty="0">
                <a:solidFill>
                  <a:schemeClr val="bg1"/>
                </a:solidFill>
                <a:latin typeface="Arial "/>
              </a:rPr>
              <a:t>GRACIAS</a:t>
            </a:r>
            <a:endParaRPr lang="es-CO" sz="4000" b="1" dirty="0">
              <a:solidFill>
                <a:schemeClr val="bg1"/>
              </a:solidFill>
              <a:latin typeface="Arial "/>
            </a:endParaRPr>
          </a:p>
        </p:txBody>
      </p:sp>
    </p:spTree>
    <p:extLst>
      <p:ext uri="{BB962C8B-B14F-4D97-AF65-F5344CB8AC3E}">
        <p14:creationId xmlns:p14="http://schemas.microsoft.com/office/powerpoint/2010/main" val="1964614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B1B63002-F2E2-4C7A-A04C-3519716F1313}"/>
              </a:ext>
            </a:extLst>
          </p:cNvPr>
          <p:cNvSpPr>
            <a:spLocks noGrp="1"/>
          </p:cNvSpPr>
          <p:nvPr>
            <p:ph type="body" sz="quarter" idx="13"/>
          </p:nvPr>
        </p:nvSpPr>
        <p:spPr>
          <a:xfrm>
            <a:off x="2424565" y="2561770"/>
            <a:ext cx="8361804" cy="595766"/>
          </a:xfrm>
        </p:spPr>
        <p:txBody>
          <a:bodyPr>
            <a:normAutofit/>
          </a:bodyPr>
          <a:lstStyle/>
          <a:p>
            <a:r>
              <a:rPr lang="es-ES" dirty="0"/>
              <a:t>¿Qué es un modelo entidad relación?</a:t>
            </a:r>
            <a:endParaRPr lang="es-CO" dirty="0"/>
          </a:p>
        </p:txBody>
      </p:sp>
      <p:sp>
        <p:nvSpPr>
          <p:cNvPr id="2" name="Marcador de texto 1">
            <a:extLst>
              <a:ext uri="{FF2B5EF4-FFF2-40B4-BE49-F238E27FC236}">
                <a16:creationId xmlns:a16="http://schemas.microsoft.com/office/drawing/2014/main" id="{EF2CE7A5-DB4E-4AEC-BF7B-AF22A7C7BC42}"/>
              </a:ext>
            </a:extLst>
          </p:cNvPr>
          <p:cNvSpPr>
            <a:spLocks noGrp="1"/>
          </p:cNvSpPr>
          <p:nvPr>
            <p:ph type="body" sz="quarter" idx="14"/>
          </p:nvPr>
        </p:nvSpPr>
        <p:spPr/>
        <p:txBody>
          <a:bodyPr/>
          <a:lstStyle/>
          <a:p>
            <a:r>
              <a:rPr lang="es-ES" sz="1800" kern="0" dirty="0">
                <a:effectLst/>
                <a:latin typeface="Segoe UI" panose="020B0502040204020203" pitchFamily="34" charset="0"/>
                <a:ea typeface="Times New Roman" panose="02020603050405020304" pitchFamily="18" charset="0"/>
              </a:rPr>
              <a:t>Un diagrama entidad-relación, también conocido como modelo entidad relación o ERD, es un tipo de diagrama de flujo que ilustra cómo las "entidades", como personas, objetos o conceptos, se relacionan entre sí dentro de un sistema.</a:t>
            </a:r>
            <a:endParaRPr lang="es-PE" kern="0" dirty="0">
              <a:latin typeface="Segoe UI" panose="020B0502040204020203" pitchFamily="34" charset="0"/>
            </a:endParaRPr>
          </a:p>
          <a:p>
            <a:endParaRPr lang="es-PE" kern="0" dirty="0">
              <a:latin typeface="Segoe UI" panose="020B0502040204020203" pitchFamily="34" charset="0"/>
            </a:endParaRPr>
          </a:p>
          <a:p>
            <a:endParaRPr lang="es-PE" kern="0" dirty="0">
              <a:latin typeface="Segoe UI" panose="020B0502040204020203" pitchFamily="34" charset="0"/>
            </a:endParaRPr>
          </a:p>
          <a:p>
            <a:endParaRPr lang="es-CO" dirty="0"/>
          </a:p>
        </p:txBody>
      </p:sp>
    </p:spTree>
    <p:extLst>
      <p:ext uri="{BB962C8B-B14F-4D97-AF65-F5344CB8AC3E}">
        <p14:creationId xmlns:p14="http://schemas.microsoft.com/office/powerpoint/2010/main" val="152115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E3FE2EAF-8AAF-4A1F-BEBE-055194F28549}"/>
              </a:ext>
            </a:extLst>
          </p:cNvPr>
          <p:cNvSpPr>
            <a:spLocks noGrp="1"/>
          </p:cNvSpPr>
          <p:nvPr>
            <p:ph type="body" sz="quarter" idx="13"/>
          </p:nvPr>
        </p:nvSpPr>
        <p:spPr>
          <a:xfrm>
            <a:off x="5737609" y="322608"/>
            <a:ext cx="5447029" cy="595766"/>
          </a:xfrm>
        </p:spPr>
        <p:txBody>
          <a:bodyPr/>
          <a:lstStyle/>
          <a:p>
            <a:r>
              <a:rPr lang="es-CO" dirty="0"/>
              <a:t>Modelo entidad relación</a:t>
            </a:r>
          </a:p>
        </p:txBody>
      </p:sp>
      <p:sp>
        <p:nvSpPr>
          <p:cNvPr id="14" name="Marcador de texto 13">
            <a:extLst>
              <a:ext uri="{FF2B5EF4-FFF2-40B4-BE49-F238E27FC236}">
                <a16:creationId xmlns:a16="http://schemas.microsoft.com/office/drawing/2014/main" id="{F45CA629-8FC0-49F1-9908-B326CAAC3B84}"/>
              </a:ext>
            </a:extLst>
          </p:cNvPr>
          <p:cNvSpPr>
            <a:spLocks noGrp="1"/>
          </p:cNvSpPr>
          <p:nvPr>
            <p:ph type="body" sz="quarter" idx="15"/>
          </p:nvPr>
        </p:nvSpPr>
        <p:spPr>
          <a:xfrm>
            <a:off x="462451" y="3853018"/>
            <a:ext cx="3192462" cy="1422400"/>
          </a:xfrm>
        </p:spPr>
        <p:txBody>
          <a:bodyPr>
            <a:normAutofit fontScale="92500" lnSpcReduction="10000"/>
          </a:bodyPr>
          <a:lstStyle/>
          <a:p>
            <a:r>
              <a:rPr lang="es-ES" dirty="0"/>
              <a:t>Los Diagramas ER son vitales en el diseño y depuración de bases de datos, siendo usados en campos como ingeniería de software, sistemas de información y educación. Utilizan símbolos como rectángulos y líneas para visualizar interconexiones de entidades y relaciones, reflejando estructuras gramaticales con entidades como sustantivos y relaciones como verbos.</a:t>
            </a:r>
            <a:endParaRPr lang="es-CO" dirty="0"/>
          </a:p>
        </p:txBody>
      </p:sp>
      <p:pic>
        <p:nvPicPr>
          <p:cNvPr id="5" name="Marcador de contenido 4" descr="Diana contorno">
            <a:extLst>
              <a:ext uri="{FF2B5EF4-FFF2-40B4-BE49-F238E27FC236}">
                <a16:creationId xmlns:a16="http://schemas.microsoft.com/office/drawing/2014/main" id="{7E4663CD-8514-423E-348A-0170204EED3E}"/>
              </a:ext>
            </a:extLst>
          </p:cNvPr>
          <p:cNvPicPr>
            <a:picLocks noGrp="1" noChangeAspect="1"/>
          </p:cNvPicPr>
          <p:nvPr>
            <p:ph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0350" y="2793206"/>
            <a:ext cx="914400" cy="914400"/>
          </a:xfrm>
        </p:spPr>
      </p:pic>
      <p:pic>
        <p:nvPicPr>
          <p:cNvPr id="3" name="Imagen 2">
            <a:extLst>
              <a:ext uri="{FF2B5EF4-FFF2-40B4-BE49-F238E27FC236}">
                <a16:creationId xmlns:a16="http://schemas.microsoft.com/office/drawing/2014/main" id="{89A6443A-3CE3-52B7-5E15-BBA8B82E3FFF}"/>
              </a:ext>
            </a:extLst>
          </p:cNvPr>
          <p:cNvPicPr>
            <a:picLocks noChangeAspect="1"/>
          </p:cNvPicPr>
          <p:nvPr/>
        </p:nvPicPr>
        <p:blipFill rotWithShape="1">
          <a:blip r:embed="rId4"/>
          <a:srcRect l="5801" t="1981" r="2985"/>
          <a:stretch/>
        </p:blipFill>
        <p:spPr>
          <a:xfrm>
            <a:off x="5737609" y="1144462"/>
            <a:ext cx="6062278" cy="5417112"/>
          </a:xfrm>
          <a:prstGeom prst="rect">
            <a:avLst/>
          </a:prstGeom>
        </p:spPr>
      </p:pic>
    </p:spTree>
    <p:extLst>
      <p:ext uri="{BB962C8B-B14F-4D97-AF65-F5344CB8AC3E}">
        <p14:creationId xmlns:p14="http://schemas.microsoft.com/office/powerpoint/2010/main" val="2108751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ipse 5">
            <a:extLst>
              <a:ext uri="{FF2B5EF4-FFF2-40B4-BE49-F238E27FC236}">
                <a16:creationId xmlns:a16="http://schemas.microsoft.com/office/drawing/2014/main" id="{FE049066-F53C-46AE-BEF7-6967B58D9B96}"/>
              </a:ext>
            </a:extLst>
          </p:cNvPr>
          <p:cNvSpPr/>
          <p:nvPr/>
        </p:nvSpPr>
        <p:spPr>
          <a:xfrm>
            <a:off x="2032339" y="2920659"/>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texto 3">
            <a:extLst>
              <a:ext uri="{FF2B5EF4-FFF2-40B4-BE49-F238E27FC236}">
                <a16:creationId xmlns:a16="http://schemas.microsoft.com/office/drawing/2014/main" id="{BEA4D169-836E-4764-A037-16C1C423FFC7}"/>
              </a:ext>
            </a:extLst>
          </p:cNvPr>
          <p:cNvSpPr>
            <a:spLocks noGrp="1"/>
          </p:cNvSpPr>
          <p:nvPr>
            <p:ph type="body" sz="quarter" idx="13"/>
          </p:nvPr>
        </p:nvSpPr>
        <p:spPr>
          <a:xfrm>
            <a:off x="2242797" y="2535350"/>
            <a:ext cx="7706405" cy="595766"/>
          </a:xfrm>
        </p:spPr>
        <p:txBody>
          <a:bodyPr/>
          <a:lstStyle/>
          <a:p>
            <a:r>
              <a:rPr lang="es-ES" dirty="0"/>
              <a:t>¿Por qué es importante el modelo entidad relación en el diseño de bases de datos?</a:t>
            </a:r>
          </a:p>
          <a:p>
            <a:endParaRPr lang="es-CO" dirty="0"/>
          </a:p>
        </p:txBody>
      </p:sp>
    </p:spTree>
    <p:extLst>
      <p:ext uri="{BB962C8B-B14F-4D97-AF65-F5344CB8AC3E}">
        <p14:creationId xmlns:p14="http://schemas.microsoft.com/office/powerpoint/2010/main" val="1597589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B54D8B6C-450E-4E47-B451-95D089A1E5E9}"/>
              </a:ext>
            </a:extLst>
          </p:cNvPr>
          <p:cNvSpPr>
            <a:spLocks noGrp="1"/>
          </p:cNvSpPr>
          <p:nvPr>
            <p:ph type="body" sz="quarter" idx="11"/>
          </p:nvPr>
        </p:nvSpPr>
        <p:spPr>
          <a:xfrm>
            <a:off x="621967" y="1728963"/>
            <a:ext cx="6944441" cy="4862756"/>
          </a:xfrm>
        </p:spPr>
        <p:txBody>
          <a:bodyPr>
            <a:normAutofit/>
          </a:bodyPr>
          <a:lstStyle/>
          <a:p>
            <a:r>
              <a:rPr lang="es-ES" sz="2400" dirty="0">
                <a:latin typeface="Arial" panose="020B0604020202020204" pitchFamily="34" charset="0"/>
                <a:cs typeface="Arial" panose="020B0604020202020204" pitchFamily="34" charset="0"/>
              </a:rPr>
              <a:t>Un Modelo Entidad-Relación (ER) es esencial para diseñadores y desarrolladores de software, ya que visualiza cómo se conectan entidades y atributos en una base de datos. Permite anticipar problemas, optimizar relaciones y mejorar la calidad antes del lanzamiento. También es valioso para optimizar bases de datos existentes, detectando áreas de mejora y facilitando futuras mejoras en el software. </a:t>
            </a:r>
          </a:p>
          <a:p>
            <a:endParaRPr lang="es-CO"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1204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E3FE2EAF-8AAF-4A1F-BEBE-055194F28549}"/>
              </a:ext>
            </a:extLst>
          </p:cNvPr>
          <p:cNvSpPr>
            <a:spLocks noGrp="1"/>
          </p:cNvSpPr>
          <p:nvPr>
            <p:ph type="body" sz="quarter" idx="13"/>
          </p:nvPr>
        </p:nvSpPr>
        <p:spPr>
          <a:xfrm>
            <a:off x="5737609" y="322608"/>
            <a:ext cx="5447029" cy="595766"/>
          </a:xfrm>
        </p:spPr>
        <p:txBody>
          <a:bodyPr/>
          <a:lstStyle/>
          <a:p>
            <a:r>
              <a:rPr lang="es-CO" dirty="0"/>
              <a:t>Diagramas de ER</a:t>
            </a:r>
          </a:p>
        </p:txBody>
      </p:sp>
      <p:sp>
        <p:nvSpPr>
          <p:cNvPr id="14" name="Marcador de texto 13">
            <a:extLst>
              <a:ext uri="{FF2B5EF4-FFF2-40B4-BE49-F238E27FC236}">
                <a16:creationId xmlns:a16="http://schemas.microsoft.com/office/drawing/2014/main" id="{F45CA629-8FC0-49F1-9908-B326CAAC3B84}"/>
              </a:ext>
            </a:extLst>
          </p:cNvPr>
          <p:cNvSpPr>
            <a:spLocks noGrp="1"/>
          </p:cNvSpPr>
          <p:nvPr>
            <p:ph type="body" sz="quarter" idx="15"/>
          </p:nvPr>
        </p:nvSpPr>
        <p:spPr>
          <a:xfrm>
            <a:off x="643321" y="3993661"/>
            <a:ext cx="3192462" cy="1422400"/>
          </a:xfrm>
        </p:spPr>
        <p:txBody>
          <a:bodyPr>
            <a:normAutofit lnSpcReduction="10000"/>
          </a:bodyPr>
          <a:lstStyle/>
          <a:p>
            <a:r>
              <a:rPr lang="es-ES" dirty="0"/>
              <a:t>Los diagramas de ER se relacionan con los diagramas de estructura de datos (DSD), que se centran en las relaciones de los elementos dentro de las entidades, en lugar de las relaciones entre las entidades mismas. Los diagramas ER a menudo se combinan con los </a:t>
            </a:r>
            <a:r>
              <a:rPr lang="es-ES" b="1" dirty="0"/>
              <a:t>diagramas de flujo de datos (DFD</a:t>
            </a:r>
            <a:r>
              <a:rPr lang="es-ES" dirty="0"/>
              <a:t>), que trazan el flujo de la información para procesos o sistemas.</a:t>
            </a:r>
            <a:endParaRPr lang="es-CO" dirty="0"/>
          </a:p>
        </p:txBody>
      </p:sp>
      <p:pic>
        <p:nvPicPr>
          <p:cNvPr id="6" name="Marcador de contenido 5" descr="Base de datos con relleno sólido">
            <a:extLst>
              <a:ext uri="{FF2B5EF4-FFF2-40B4-BE49-F238E27FC236}">
                <a16:creationId xmlns:a16="http://schemas.microsoft.com/office/drawing/2014/main" id="{7F92AFBF-1F95-20CF-7A3B-5AD2A3C9B7F0}"/>
              </a:ext>
            </a:extLst>
          </p:cNvPr>
          <p:cNvPicPr>
            <a:picLocks noGrp="1" noChangeAspect="1"/>
          </p:cNvPicPr>
          <p:nvPr>
            <p:ph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0350" y="2793206"/>
            <a:ext cx="914400" cy="914400"/>
          </a:xfrm>
        </p:spPr>
      </p:pic>
      <p:pic>
        <p:nvPicPr>
          <p:cNvPr id="4" name="Imagen 3">
            <a:extLst>
              <a:ext uri="{FF2B5EF4-FFF2-40B4-BE49-F238E27FC236}">
                <a16:creationId xmlns:a16="http://schemas.microsoft.com/office/drawing/2014/main" id="{FBA193E7-D04E-14F3-FEAA-37A801559F30}"/>
              </a:ext>
            </a:extLst>
          </p:cNvPr>
          <p:cNvPicPr>
            <a:picLocks noChangeAspect="1"/>
          </p:cNvPicPr>
          <p:nvPr/>
        </p:nvPicPr>
        <p:blipFill>
          <a:blip r:embed="rId5"/>
          <a:stretch>
            <a:fillRect/>
          </a:stretch>
        </p:blipFill>
        <p:spPr>
          <a:xfrm>
            <a:off x="5608341" y="1177018"/>
            <a:ext cx="6047747" cy="3907448"/>
          </a:xfrm>
          <a:prstGeom prst="rect">
            <a:avLst/>
          </a:prstGeom>
        </p:spPr>
      </p:pic>
    </p:spTree>
    <p:extLst>
      <p:ext uri="{BB962C8B-B14F-4D97-AF65-F5344CB8AC3E}">
        <p14:creationId xmlns:p14="http://schemas.microsoft.com/office/powerpoint/2010/main" val="3898008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7F6B23E-2D7A-4ED6-BE5D-17375EEC6FA4}"/>
              </a:ext>
            </a:extLst>
          </p:cNvPr>
          <p:cNvSpPr>
            <a:spLocks noGrp="1"/>
          </p:cNvSpPr>
          <p:nvPr>
            <p:ph type="body" sz="quarter" idx="14"/>
          </p:nvPr>
        </p:nvSpPr>
        <p:spPr>
          <a:xfrm>
            <a:off x="8055634" y="4052236"/>
            <a:ext cx="3149600" cy="595766"/>
          </a:xfrm>
        </p:spPr>
        <p:txBody>
          <a:bodyPr/>
          <a:lstStyle/>
          <a:p>
            <a:r>
              <a:rPr lang="es-CO" dirty="0"/>
              <a:t>Relaciones</a:t>
            </a:r>
          </a:p>
        </p:txBody>
      </p:sp>
      <p:sp>
        <p:nvSpPr>
          <p:cNvPr id="4" name="Marcador de texto 3">
            <a:extLst>
              <a:ext uri="{FF2B5EF4-FFF2-40B4-BE49-F238E27FC236}">
                <a16:creationId xmlns:a16="http://schemas.microsoft.com/office/drawing/2014/main" id="{FE77048E-F3DA-452F-B162-70A23AD8D6D3}"/>
              </a:ext>
            </a:extLst>
          </p:cNvPr>
          <p:cNvSpPr>
            <a:spLocks noGrp="1"/>
          </p:cNvSpPr>
          <p:nvPr>
            <p:ph type="body" sz="quarter" idx="17"/>
          </p:nvPr>
        </p:nvSpPr>
        <p:spPr/>
        <p:txBody>
          <a:bodyPr>
            <a:normAutofit fontScale="85000" lnSpcReduction="10000"/>
          </a:bodyPr>
          <a:lstStyle/>
          <a:p>
            <a:r>
              <a:rPr lang="es-ES" dirty="0"/>
              <a:t>Las entidades, representadas por rectángulos, son sustantivos (objetos, personas, conceptos) y se usan diferentes símbolos para diferentes tipos, como rectángulos simples para entidades fuertes y rectángulos dobles para entidades débiles.</a:t>
            </a:r>
            <a:endParaRPr lang="es-CO" dirty="0"/>
          </a:p>
        </p:txBody>
      </p:sp>
      <p:sp>
        <p:nvSpPr>
          <p:cNvPr id="5" name="Marcador de texto 4">
            <a:extLst>
              <a:ext uri="{FF2B5EF4-FFF2-40B4-BE49-F238E27FC236}">
                <a16:creationId xmlns:a16="http://schemas.microsoft.com/office/drawing/2014/main" id="{7E556E05-2A94-4EE7-A33B-A74DD7D3B8C6}"/>
              </a:ext>
            </a:extLst>
          </p:cNvPr>
          <p:cNvSpPr>
            <a:spLocks noGrp="1"/>
          </p:cNvSpPr>
          <p:nvPr>
            <p:ph type="body" sz="quarter" idx="22"/>
          </p:nvPr>
        </p:nvSpPr>
        <p:spPr/>
        <p:txBody>
          <a:bodyPr/>
          <a:lstStyle/>
          <a:p>
            <a:r>
              <a:rPr lang="es-CO" dirty="0"/>
              <a:t>Atributos</a:t>
            </a:r>
          </a:p>
        </p:txBody>
      </p:sp>
      <p:sp>
        <p:nvSpPr>
          <p:cNvPr id="10" name="Marcador de texto 9">
            <a:extLst>
              <a:ext uri="{FF2B5EF4-FFF2-40B4-BE49-F238E27FC236}">
                <a16:creationId xmlns:a16="http://schemas.microsoft.com/office/drawing/2014/main" id="{ACB3C660-3BF3-47E6-AF29-F11AF635534B}"/>
              </a:ext>
            </a:extLst>
          </p:cNvPr>
          <p:cNvSpPr>
            <a:spLocks noGrp="1"/>
          </p:cNvSpPr>
          <p:nvPr>
            <p:ph type="body" sz="quarter" idx="23"/>
          </p:nvPr>
        </p:nvSpPr>
        <p:spPr/>
        <p:txBody>
          <a:bodyPr>
            <a:normAutofit fontScale="85000" lnSpcReduction="10000"/>
          </a:bodyPr>
          <a:lstStyle/>
          <a:p>
            <a:r>
              <a:rPr lang="es-ES" dirty="0"/>
              <a:t>Los atributos son las características de una entidad. Por ejemplo, en un diagrama ER que representa el proceso de solicitud universitaria, la entidad "Estudiante" tendría atributos como Número de Estudiante, Nombre y Curso de Estudio</a:t>
            </a:r>
            <a:endParaRPr lang="es-CO" dirty="0"/>
          </a:p>
        </p:txBody>
      </p:sp>
      <p:sp>
        <p:nvSpPr>
          <p:cNvPr id="11" name="Marcador de texto 10">
            <a:extLst>
              <a:ext uri="{FF2B5EF4-FFF2-40B4-BE49-F238E27FC236}">
                <a16:creationId xmlns:a16="http://schemas.microsoft.com/office/drawing/2014/main" id="{4EEC7FB1-37DA-4634-AC97-4989F842D80D}"/>
              </a:ext>
            </a:extLst>
          </p:cNvPr>
          <p:cNvSpPr>
            <a:spLocks noGrp="1"/>
          </p:cNvSpPr>
          <p:nvPr>
            <p:ph type="body" sz="quarter" idx="24"/>
          </p:nvPr>
        </p:nvSpPr>
        <p:spPr>
          <a:xfrm>
            <a:off x="1175656" y="4081916"/>
            <a:ext cx="3149600" cy="595766"/>
          </a:xfrm>
        </p:spPr>
        <p:txBody>
          <a:bodyPr/>
          <a:lstStyle/>
          <a:p>
            <a:r>
              <a:rPr lang="es-CO" dirty="0"/>
              <a:t>Entidades</a:t>
            </a:r>
          </a:p>
        </p:txBody>
      </p:sp>
      <p:sp>
        <p:nvSpPr>
          <p:cNvPr id="12" name="Marcador de texto 11">
            <a:extLst>
              <a:ext uri="{FF2B5EF4-FFF2-40B4-BE49-F238E27FC236}">
                <a16:creationId xmlns:a16="http://schemas.microsoft.com/office/drawing/2014/main" id="{7E3E0EA6-79D8-4CBE-BFED-16EF5B9F6B30}"/>
              </a:ext>
            </a:extLst>
          </p:cNvPr>
          <p:cNvSpPr>
            <a:spLocks noGrp="1"/>
          </p:cNvSpPr>
          <p:nvPr>
            <p:ph type="body" sz="quarter" idx="25"/>
          </p:nvPr>
        </p:nvSpPr>
        <p:spPr/>
        <p:txBody>
          <a:bodyPr>
            <a:normAutofit fontScale="92500" lnSpcReduction="20000"/>
          </a:bodyPr>
          <a:lstStyle/>
          <a:p>
            <a:r>
              <a:rPr lang="es-ES" dirty="0"/>
              <a:t>En un diagrama ER, las etiquetas en las líneas de conexión muestran cómo interactúan las entidades y sus relaciones, ayudando a los desarrolladores a mapear elementos clave de bases de datos.</a:t>
            </a:r>
            <a:endParaRPr lang="es-CO" dirty="0"/>
          </a:p>
        </p:txBody>
      </p:sp>
      <p:sp>
        <p:nvSpPr>
          <p:cNvPr id="13" name="Elipse 12">
            <a:extLst>
              <a:ext uri="{FF2B5EF4-FFF2-40B4-BE49-F238E27FC236}">
                <a16:creationId xmlns:a16="http://schemas.microsoft.com/office/drawing/2014/main" id="{A31C9818-4E3B-4AFE-AD46-5B26C00F416E}"/>
              </a:ext>
            </a:extLst>
          </p:cNvPr>
          <p:cNvSpPr/>
          <p:nvPr/>
        </p:nvSpPr>
        <p:spPr>
          <a:xfrm>
            <a:off x="2975073" y="1406080"/>
            <a:ext cx="298797" cy="2987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Gráfico 13">
            <a:extLst>
              <a:ext uri="{FF2B5EF4-FFF2-40B4-BE49-F238E27FC236}">
                <a16:creationId xmlns:a16="http://schemas.microsoft.com/office/drawing/2014/main" id="{9B6F2A84-BFA1-42C6-8809-C960732C33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0093" y="2651182"/>
            <a:ext cx="1191814" cy="1191814"/>
          </a:xfrm>
          <a:prstGeom prst="rect">
            <a:avLst/>
          </a:prstGeom>
        </p:spPr>
      </p:pic>
      <p:pic>
        <p:nvPicPr>
          <p:cNvPr id="15" name="Gráfico 14">
            <a:extLst>
              <a:ext uri="{FF2B5EF4-FFF2-40B4-BE49-F238E27FC236}">
                <a16:creationId xmlns:a16="http://schemas.microsoft.com/office/drawing/2014/main" id="{35FE9F76-3D14-475B-A62D-8B5C818D8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2815" y="2675786"/>
            <a:ext cx="1235239" cy="1235239"/>
          </a:xfrm>
          <a:prstGeom prst="rect">
            <a:avLst/>
          </a:prstGeom>
        </p:spPr>
      </p:pic>
      <p:pic>
        <p:nvPicPr>
          <p:cNvPr id="16" name="Gráfico 15">
            <a:extLst>
              <a:ext uri="{FF2B5EF4-FFF2-40B4-BE49-F238E27FC236}">
                <a16:creationId xmlns:a16="http://schemas.microsoft.com/office/drawing/2014/main" id="{2F4A7C2A-8052-43E5-AE83-BAAE54A02C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6569" y="2623201"/>
            <a:ext cx="1247775" cy="1247775"/>
          </a:xfrm>
          <a:prstGeom prst="rect">
            <a:avLst/>
          </a:prstGeom>
        </p:spPr>
      </p:pic>
      <p:sp>
        <p:nvSpPr>
          <p:cNvPr id="2" name="Marcador de texto 1">
            <a:extLst>
              <a:ext uri="{FF2B5EF4-FFF2-40B4-BE49-F238E27FC236}">
                <a16:creationId xmlns:a16="http://schemas.microsoft.com/office/drawing/2014/main" id="{FF9F974D-36CC-41A7-BA1C-2892C5E140AE}"/>
              </a:ext>
            </a:extLst>
          </p:cNvPr>
          <p:cNvSpPr>
            <a:spLocks noGrp="1"/>
          </p:cNvSpPr>
          <p:nvPr>
            <p:ph type="body" sz="quarter" idx="13"/>
          </p:nvPr>
        </p:nvSpPr>
        <p:spPr>
          <a:xfrm>
            <a:off x="1350713" y="936914"/>
            <a:ext cx="10029579" cy="595766"/>
          </a:xfrm>
        </p:spPr>
        <p:txBody>
          <a:bodyPr>
            <a:normAutofit fontScale="85000" lnSpcReduction="10000"/>
          </a:bodyPr>
          <a:lstStyle/>
          <a:p>
            <a:r>
              <a:rPr lang="es-ES" dirty="0"/>
              <a:t>¿Cuáles son los 3 componentes principales de un diagrama ER? </a:t>
            </a:r>
            <a:endParaRPr lang="es-CO" dirty="0"/>
          </a:p>
        </p:txBody>
      </p:sp>
    </p:spTree>
    <p:extLst>
      <p:ext uri="{BB962C8B-B14F-4D97-AF65-F5344CB8AC3E}">
        <p14:creationId xmlns:p14="http://schemas.microsoft.com/office/powerpoint/2010/main" val="422621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7B09FE87-8B57-4516-BAA2-9F249F005AD3}"/>
              </a:ext>
            </a:extLst>
          </p:cNvPr>
          <p:cNvSpPr>
            <a:spLocks noGrp="1"/>
          </p:cNvSpPr>
          <p:nvPr>
            <p:ph type="body" sz="quarter" idx="13"/>
          </p:nvPr>
        </p:nvSpPr>
        <p:spPr/>
        <p:txBody>
          <a:bodyPr/>
          <a:lstStyle/>
          <a:p>
            <a:r>
              <a:rPr lang="es-CO" dirty="0"/>
              <a:t>Diferencias Principales</a:t>
            </a:r>
          </a:p>
        </p:txBody>
      </p:sp>
      <p:sp>
        <p:nvSpPr>
          <p:cNvPr id="5" name="Marcador de texto 4">
            <a:extLst>
              <a:ext uri="{FF2B5EF4-FFF2-40B4-BE49-F238E27FC236}">
                <a16:creationId xmlns:a16="http://schemas.microsoft.com/office/drawing/2014/main" id="{8BAF0191-2270-4D58-B9A5-582F18F18DBF}"/>
              </a:ext>
            </a:extLst>
          </p:cNvPr>
          <p:cNvSpPr>
            <a:spLocks noGrp="1"/>
          </p:cNvSpPr>
          <p:nvPr>
            <p:ph type="body" sz="quarter" idx="14"/>
          </p:nvPr>
        </p:nvSpPr>
        <p:spPr>
          <a:xfrm>
            <a:off x="668338" y="2017693"/>
            <a:ext cx="6342062" cy="3875088"/>
          </a:xfrm>
        </p:spPr>
        <p:txBody>
          <a:bodyPr/>
          <a:lstStyle/>
          <a:p>
            <a:pPr algn="just">
              <a:buFont typeface="Arial" panose="020B0604020202020204" pitchFamily="34" charset="0"/>
              <a:buChar char="•"/>
            </a:pPr>
            <a:r>
              <a:rPr lang="es-ES" b="0" i="0" dirty="0">
                <a:solidFill>
                  <a:srgbClr val="2C2F34"/>
                </a:solidFill>
                <a:effectLst/>
                <a:latin typeface="-apple-system"/>
              </a:rPr>
              <a:t>La diferencia básica entre el Modelo E-R y el Modelo Relacional es que el modelo E-R trata específicamente con las entidades y sus relaciones. Por otro lado, el Modelo Relacional se ocupa de las Tablas y de la relación entre los datos de esas tablas.</a:t>
            </a:r>
          </a:p>
          <a:p>
            <a:pPr algn="just">
              <a:buFont typeface="Arial" panose="020B0604020202020204" pitchFamily="34" charset="0"/>
              <a:buChar char="•"/>
            </a:pPr>
            <a:r>
              <a:rPr lang="es-ES" b="0" i="0" dirty="0">
                <a:solidFill>
                  <a:srgbClr val="2C2F34"/>
                </a:solidFill>
                <a:effectLst/>
                <a:latin typeface="-apple-system"/>
              </a:rPr>
              <a:t>Un Modelo E-R describe los datos con conjuntos de entidades, conjuntos de relaciones y atributos. Sin embargo, el modelo relacional describe los datos con las tuplas, atributos y dominio del atributo.</a:t>
            </a:r>
          </a:p>
          <a:p>
            <a:pPr algn="just">
              <a:buFont typeface="Arial" panose="020B0604020202020204" pitchFamily="34" charset="0"/>
              <a:buChar char="•"/>
            </a:pPr>
            <a:r>
              <a:rPr lang="es-ES" b="0" i="0" dirty="0">
                <a:solidFill>
                  <a:srgbClr val="2C2F34"/>
                </a:solidFill>
                <a:effectLst/>
                <a:latin typeface="-apple-system"/>
              </a:rPr>
              <a:t>Uno puede entender más fácilmente la relación entre los datos en el Modelo E-R en comparación con el Modelo Relacional.</a:t>
            </a:r>
          </a:p>
          <a:p>
            <a:pPr algn="just">
              <a:buFont typeface="Arial" panose="020B0604020202020204" pitchFamily="34" charset="0"/>
              <a:buChar char="•"/>
            </a:pPr>
            <a:r>
              <a:rPr lang="es-ES" b="0" i="0" dirty="0">
                <a:solidFill>
                  <a:srgbClr val="2C2F34"/>
                </a:solidFill>
                <a:effectLst/>
                <a:latin typeface="-apple-system"/>
              </a:rPr>
              <a:t>El Modelo E-R tiene la Cardinalidad del Mapeo como una restricción mientras que el Modelo Relacional no tiene tal restricción.</a:t>
            </a:r>
          </a:p>
          <a:p>
            <a:endParaRPr lang="es-CO" dirty="0"/>
          </a:p>
        </p:txBody>
      </p:sp>
      <p:sp>
        <p:nvSpPr>
          <p:cNvPr id="6" name="Marcador de texto 3">
            <a:extLst>
              <a:ext uri="{FF2B5EF4-FFF2-40B4-BE49-F238E27FC236}">
                <a16:creationId xmlns:a16="http://schemas.microsoft.com/office/drawing/2014/main" id="{18A86D5D-9D4B-495E-B729-3B7C8DC8280D}"/>
              </a:ext>
            </a:extLst>
          </p:cNvPr>
          <p:cNvSpPr txBox="1">
            <a:spLocks/>
          </p:cNvSpPr>
          <p:nvPr/>
        </p:nvSpPr>
        <p:spPr>
          <a:xfrm>
            <a:off x="668338" y="1719810"/>
            <a:ext cx="6342062" cy="59576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000" b="1"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CO" b="0" dirty="0"/>
          </a:p>
        </p:txBody>
      </p:sp>
    </p:spTree>
    <p:extLst>
      <p:ext uri="{BB962C8B-B14F-4D97-AF65-F5344CB8AC3E}">
        <p14:creationId xmlns:p14="http://schemas.microsoft.com/office/powerpoint/2010/main" val="3010087014"/>
      </p:ext>
    </p:extLst>
  </p:cSld>
  <p:clrMapOvr>
    <a:masterClrMapping/>
  </p:clrMapOvr>
</p:sld>
</file>

<file path=ppt/theme/theme1.xml><?xml version="1.0" encoding="utf-8"?>
<a:theme xmlns:a="http://schemas.openxmlformats.org/drawingml/2006/main" name="Tema de Office">
  <a:themeElements>
    <a:clrScheme name="CHOUCAIR">
      <a:dk1>
        <a:sysClr val="windowText" lastClr="000000"/>
      </a:dk1>
      <a:lt1>
        <a:sysClr val="window" lastClr="FFFFFF"/>
      </a:lt1>
      <a:dk2>
        <a:srgbClr val="262626"/>
      </a:dk2>
      <a:lt2>
        <a:srgbClr val="E7E6E6"/>
      </a:lt2>
      <a:accent1>
        <a:srgbClr val="9FC417"/>
      </a:accent1>
      <a:accent2>
        <a:srgbClr val="757070"/>
      </a:accent2>
      <a:accent3>
        <a:srgbClr val="A5A5A5"/>
      </a:accent3>
      <a:accent4>
        <a:srgbClr val="0071BC"/>
      </a:accent4>
      <a:accent5>
        <a:srgbClr val="FF1D25"/>
      </a:accent5>
      <a:accent6>
        <a:srgbClr val="0C0C0C"/>
      </a:accent6>
      <a:hlink>
        <a:srgbClr val="0563C1"/>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8E976473001DC045B345FC90FFAABA75" ma:contentTypeVersion="7" ma:contentTypeDescription="Crear nuevo documento." ma:contentTypeScope="" ma:versionID="30ceebef0c0381f0fe2be6d3bb546eba">
  <xsd:schema xmlns:xsd="http://www.w3.org/2001/XMLSchema" xmlns:xs="http://www.w3.org/2001/XMLSchema" xmlns:p="http://schemas.microsoft.com/office/2006/metadata/properties" xmlns:ns2="65b6d108-5a75-4287-a1f8-8f6b492f6f59" xmlns:ns3="http://schemas.microsoft.com/sharepoint/v3/fields" xmlns:ns4="58619188-a73f-4771-9ed4-c3951180e098" targetNamespace="http://schemas.microsoft.com/office/2006/metadata/properties" ma:root="true" ma:fieldsID="d138709ea8a5ee3d35c9e67826c70e55" ns2:_="" ns3:_="" ns4:_="">
    <xsd:import namespace="65b6d108-5a75-4287-a1f8-8f6b492f6f59"/>
    <xsd:import namespace="http://schemas.microsoft.com/sharepoint/v3/fields"/>
    <xsd:import namespace="58619188-a73f-4771-9ed4-c3951180e098"/>
    <xsd:element name="properties">
      <xsd:complexType>
        <xsd:sequence>
          <xsd:element name="documentManagement">
            <xsd:complexType>
              <xsd:all>
                <xsd:element ref="ns2:MediaServiceMetadata" minOccurs="0"/>
                <xsd:element ref="ns2:MediaServiceFastMetadata" minOccurs="0"/>
                <xsd:element ref="ns3:_Version" minOccurs="0"/>
                <xsd:element ref="ns2:Descripci_x00f3_n"/>
                <xsd:element ref="ns4:SharedWithUsers" minOccurs="0"/>
                <xsd:element ref="ns4: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b6d108-5a75-4287-a1f8-8f6b492f6f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escripci_x00f3_n" ma:index="11" ma:displayName="Descripción" ma:format="Dropdown" ma:internalName="Descripci_x00f3_n">
      <xsd:simpleType>
        <xsd:restriction base="dms:Note">
          <xsd:maxLength value="255"/>
        </xsd:restriction>
      </xsd:simpleType>
    </xsd:element>
    <xsd:element name="MediaServiceSearchProperties" ma:index="1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10" nillable="true" ma:displayName="Versión" ma:internalName="_Vers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8619188-a73f-4771-9ed4-c3951180e098"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5.0</_Version>
    <Descripci_x00f3_n xmlns="65b6d108-5a75-4287-a1f8-8f6b492f6f59">Plantilla para realizar presentaciones.</Descripci_x00f3_n>
  </documentManagement>
</p:properties>
</file>

<file path=customXml/itemProps1.xml><?xml version="1.0" encoding="utf-8"?>
<ds:datastoreItem xmlns:ds="http://schemas.openxmlformats.org/officeDocument/2006/customXml" ds:itemID="{42877111-05F7-4846-9691-D5F4BA43458E}">
  <ds:schemaRefs>
    <ds:schemaRef ds:uri="http://schemas.microsoft.com/sharepoint/v3/contenttype/forms"/>
  </ds:schemaRefs>
</ds:datastoreItem>
</file>

<file path=customXml/itemProps2.xml><?xml version="1.0" encoding="utf-8"?>
<ds:datastoreItem xmlns:ds="http://schemas.openxmlformats.org/officeDocument/2006/customXml" ds:itemID="{9D784169-A076-489C-913A-6E45D9E0CE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b6d108-5a75-4287-a1f8-8f6b492f6f59"/>
    <ds:schemaRef ds:uri="http://schemas.microsoft.com/sharepoint/v3/fields"/>
    <ds:schemaRef ds:uri="58619188-a73f-4771-9ed4-c3951180e0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99597E-37DE-4556-88E6-D66E477CD83B}">
  <ds:schemaRefs>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65b6d108-5a75-4287-a1f8-8f6b492f6f59"/>
    <ds:schemaRef ds:uri="http://purl.org/dc/terms/"/>
    <ds:schemaRef ds:uri="58619188-a73f-4771-9ed4-c3951180e098"/>
    <ds:schemaRef ds:uri="http://schemas.microsoft.com/sharepoint/v3/field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4480</TotalTime>
  <Words>2725</Words>
  <Application>Microsoft Office PowerPoint</Application>
  <PresentationFormat>Panorámica</PresentationFormat>
  <Paragraphs>138</Paragraphs>
  <Slides>22</Slides>
  <Notes>12</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22</vt:i4>
      </vt:variant>
    </vt:vector>
  </HeadingPairs>
  <TitlesOfParts>
    <vt:vector size="38" baseType="lpstr">
      <vt:lpstr>-apple-system</vt:lpstr>
      <vt:lpstr>Arial</vt:lpstr>
      <vt:lpstr>Arial </vt:lpstr>
      <vt:lpstr>ArialMT</vt:lpstr>
      <vt:lpstr>Avenir Next</vt:lpstr>
      <vt:lpstr>Calibri</vt:lpstr>
      <vt:lpstr>Calibri Light</vt:lpstr>
      <vt:lpstr>Formular</vt:lpstr>
      <vt:lpstr>Graphik</vt:lpstr>
      <vt:lpstr>IBM Plex Sans</vt:lpstr>
      <vt:lpstr>inherit</vt:lpstr>
      <vt:lpstr>Roboto</vt:lpstr>
      <vt:lpstr>Segoe UI</vt:lpstr>
      <vt:lpstr>Söhne</vt:lpstr>
      <vt:lpstr>var(--wcds-font-primary)</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para presentaciones</dc:title>
  <dc:creator>Jerónimo Gómez</dc:creator>
  <cp:lastModifiedBy>Daisy Mirella Medina Matos</cp:lastModifiedBy>
  <cp:revision>16</cp:revision>
  <dcterms:created xsi:type="dcterms:W3CDTF">2021-11-16T19:24:00Z</dcterms:created>
  <dcterms:modified xsi:type="dcterms:W3CDTF">2023-08-30T01:18:25Z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0x0101008E976473001DC045B345FC90FFAABA75</vt:lpwstr>
  </property>
  <property fmtid="{D5CDD505-2E9C-101B-9397-08002B2CF9AE}" pid="3" name="_dlc_DocIdItemGuid">
    <vt:lpwstr>b46316f2-9bff-49ab-8e01-874ea85f8561</vt:lpwstr>
  </property>
</Properties>
</file>